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0177463" cy="76168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194" y="-6"/>
      </p:cViewPr>
      <p:guideLst>
        <p:guide orient="horz" pos="2399"/>
        <p:guide pos="3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6"/>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8786"/>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366837" y="1143000"/>
            <a:ext cx="4124325"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8685211"/>
            <a:ext cx="2971799" cy="45878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87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30957533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86" name="Shape 86"/>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a:p>
        </p:txBody>
      </p:sp>
      <p:sp>
        <p:nvSpPr>
          <p:cNvPr id="87" name="Shape 87"/>
          <p:cNvSpPr txBox="1"/>
          <p:nvPr/>
        </p:nvSpPr>
        <p:spPr>
          <a:xfrm>
            <a:off x="3884612" y="8685211"/>
            <a:ext cx="2971799" cy="4587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1</a:t>
            </a:fld>
            <a:endParaRPr lang="en-US"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47" name="Shape 147"/>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53" name="Shape 153"/>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59" name="Shape 159"/>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165" name="Shape 165"/>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Font typeface="Arial"/>
              <a:buNone/>
            </a:pPr>
            <a:endParaRPr sz="1800" b="0" i="0" u="none" strike="noStrike" cap="none"/>
          </a:p>
          <a:p>
            <a:pPr marL="0" marR="0" lvl="0" indent="0" algn="l" rtl="0">
              <a:spcBef>
                <a:spcPts val="0"/>
              </a:spcBef>
              <a:spcAft>
                <a:spcPts val="0"/>
              </a:spcAft>
              <a:buSzPct val="25000"/>
              <a:buFont typeface="Arial"/>
              <a:buNone/>
            </a:pPr>
            <a:r>
              <a:rPr lang="en-US"/>
              <a:t>Účastníci tohoto výzkumu uvíděli, že personál i členové rodiny se k nim často chovaí jako k dětem a tvrdí, že nemají kognitivní ani emocionální schopnost navazovat milostvé vztahy. Byly to věčné děti.</a:t>
            </a:r>
          </a:p>
          <a:p>
            <a:pPr marL="0" marR="0" lvl="0" indent="0" algn="l" rtl="0">
              <a:spcBef>
                <a:spcPts val="0"/>
              </a:spcBef>
              <a:spcAft>
                <a:spcPts val="0"/>
              </a:spcAft>
              <a:buSzPct val="25000"/>
              <a:buFont typeface="Arial"/>
              <a:buNone/>
            </a:pPr>
            <a:endParaRPr sz="1800" b="0" i="0" u="none" strike="noStrike" cap="none"/>
          </a:p>
          <a:p>
            <a:pPr marL="0" marR="0" lvl="0" indent="0" algn="l" rtl="0">
              <a:spcBef>
                <a:spcPts val="0"/>
              </a:spcBef>
              <a:spcAft>
                <a:spcPts val="0"/>
              </a:spcAft>
              <a:buSzPct val="25000"/>
              <a:buFont typeface="Arial"/>
              <a:buNone/>
            </a:pPr>
            <a:r>
              <a:rPr lang="en-US"/>
              <a:t>Jak vysvětluje </a:t>
            </a:r>
            <a:r>
              <a:rPr lang="en-US" sz="1800" b="0" i="0" u="none" strike="noStrike" cap="none"/>
              <a:t>Steinunn, sexuální výchova je zde nedostatečná. </a:t>
            </a:r>
            <a:r>
              <a:rPr lang="en-US"/>
              <a:t>To se dobře projevilo na případu, kde muž s mentálním postižením vysvětloval, že kondom používá jenom při sexu se ženou, která nebyla sterilizována. O pohlavně přenosných chorobách je nikdo neinformoval.</a:t>
            </a:r>
          </a:p>
          <a:p>
            <a:pPr marL="0" marR="0" lvl="0" indent="0" algn="l" rtl="0">
              <a:spcBef>
                <a:spcPts val="0"/>
              </a:spcBef>
              <a:spcAft>
                <a:spcPts val="0"/>
              </a:spcAft>
              <a:buSzPct val="25000"/>
              <a:buFont typeface="Arial"/>
              <a:buNone/>
            </a:pPr>
            <a:endParaRPr sz="1800" b="0" i="0" u="none" strike="noStrike" cap="none"/>
          </a:p>
          <a:p>
            <a:pPr marL="0" marR="0" lvl="0" indent="0" algn="l" rtl="0">
              <a:spcBef>
                <a:spcPts val="0"/>
              </a:spcBef>
              <a:buSzPct val="25000"/>
              <a:buFont typeface="Arial"/>
              <a:buNone/>
            </a:pPr>
            <a:r>
              <a:rPr lang="en-US"/>
              <a:t>Hegemonické vnímání pohlaví a genderových rolí.</a:t>
            </a:r>
          </a:p>
        </p:txBody>
      </p:sp>
      <p:sp>
        <p:nvSpPr>
          <p:cNvPr id="166" name="Shape 166"/>
          <p:cNvSpPr txBox="1"/>
          <p:nvPr/>
        </p:nvSpPr>
        <p:spPr>
          <a:xfrm>
            <a:off x="3884612" y="8685211"/>
            <a:ext cx="2971799" cy="4587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13</a:t>
            </a:fld>
            <a:endParaRPr lang="en-US"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173" name="Shape 17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lvl="0" rtl="0">
              <a:spcBef>
                <a:spcPts val="0"/>
              </a:spcBef>
              <a:buClr>
                <a:schemeClr val="dk1"/>
              </a:buClr>
              <a:buSzPct val="25000"/>
              <a:buFont typeface="Arial"/>
              <a:buNone/>
            </a:pPr>
            <a:r>
              <a:rPr lang="en-US">
                <a:solidFill>
                  <a:schemeClr val="dk1"/>
                </a:solidFill>
                <a:latin typeface="Calibri"/>
                <a:ea typeface="Calibri"/>
                <a:cs typeface="Calibri"/>
                <a:sym typeface="Calibri"/>
              </a:rPr>
              <a:t>Jak na druhém stupni, tak v celém následném vzdělávacím systému pro lidi s mentálním postižením panuje silná genderová segregace. Z mužů se stávají nekvalifikovaní dělníci a ženy jsou umisťovány do chráněných dílen, aby ze šily a uklízely.</a:t>
            </a:r>
          </a:p>
          <a:p>
            <a:pPr lvl="0" rtl="0">
              <a:spcBef>
                <a:spcPts val="0"/>
              </a:spcBef>
              <a:buClr>
                <a:schemeClr val="dk1"/>
              </a:buClr>
              <a:buSzPct val="25000"/>
              <a:buFont typeface="Arial"/>
              <a:buNone/>
            </a:pPr>
            <a:endParaRPr>
              <a:solidFill>
                <a:schemeClr val="dk1"/>
              </a:solidFill>
              <a:latin typeface="Calibri"/>
              <a:ea typeface="Calibri"/>
              <a:cs typeface="Calibri"/>
              <a:sym typeface="Calibri"/>
            </a:endParaRPr>
          </a:p>
          <a:p>
            <a:pPr lvl="0" rtl="0">
              <a:spcBef>
                <a:spcPts val="0"/>
              </a:spcBef>
              <a:buClr>
                <a:schemeClr val="dk1"/>
              </a:buClr>
              <a:buSzPct val="25000"/>
              <a:buFont typeface="Arial"/>
              <a:buNone/>
            </a:pPr>
            <a:r>
              <a:rPr lang="en-US">
                <a:solidFill>
                  <a:schemeClr val="dk1"/>
                </a:solidFill>
                <a:latin typeface="Calibri"/>
                <a:ea typeface="Calibri"/>
                <a:cs typeface="Calibri"/>
                <a:sym typeface="Calibri"/>
              </a:rPr>
              <a:t>Vzdělávání je nadále organizováno a děleno na vhodné pro muže a pro ženy. Pro ženy jsou zde lekce kosmetiky a pro muže sport, počítače a řízení vozu. Z nějakého důvodu je řízení auta považováno za něco, co je zajímavé nebo relevantní pro muže, spíše než pro ženy.</a:t>
            </a:r>
          </a:p>
          <a:p>
            <a:pPr lvl="0" rtl="0">
              <a:spcBef>
                <a:spcPts val="0"/>
              </a:spcBef>
              <a:buClr>
                <a:schemeClr val="dk1"/>
              </a:buClr>
              <a:buSzPct val="25000"/>
              <a:buFont typeface="Arial"/>
              <a:buNone/>
            </a:pPr>
            <a:endParaRPr>
              <a:solidFill>
                <a:schemeClr val="dk1"/>
              </a:solidFill>
              <a:latin typeface="Calibri"/>
              <a:ea typeface="Calibri"/>
              <a:cs typeface="Calibri"/>
              <a:sym typeface="Calibri"/>
            </a:endParaRPr>
          </a:p>
          <a:p>
            <a:pPr lvl="0" rtl="0">
              <a:spcBef>
                <a:spcPts val="0"/>
              </a:spcBef>
              <a:buClr>
                <a:schemeClr val="dk1"/>
              </a:buClr>
              <a:buSzPct val="25000"/>
              <a:buFont typeface="Arial"/>
              <a:buNone/>
            </a:pPr>
            <a:r>
              <a:rPr lang="en-US">
                <a:solidFill>
                  <a:schemeClr val="dk1"/>
                </a:solidFill>
                <a:latin typeface="Calibri"/>
                <a:ea typeface="Calibri"/>
                <a:cs typeface="Calibri"/>
                <a:sym typeface="Calibri"/>
              </a:rPr>
              <a:t>Podle mého názoru je vzdělávací systém organizován tak, aby podporoval tradiční genderové role. Muži řídí rychlá auta, zatímco ženy vaří a uklízí. A měly by být krásné. Zajímalo by mě, jestli je to něco, co souvisí s normalizací. Jak řada z vás ví, normalizace souvisí s deinstitucionalizací, s přístupem lidí s postižením do společnosti a snahou o to, aby se jejich životní dráha a každodenní náplň přibližovala tomu, co je pro jejich věk normální a vhodné. Existuje možnost, že jsme (byť nevědomě) normalizovali i gender? A to tím, že je nutíme do přijetí tradičních genderových rolí a do heterosexuality?</a:t>
            </a:r>
          </a:p>
          <a:p>
            <a:pPr lvl="0" rtl="0">
              <a:spcBef>
                <a:spcPts val="0"/>
              </a:spcBef>
              <a:buClr>
                <a:schemeClr val="dk1"/>
              </a:buClr>
              <a:buSzPct val="25000"/>
              <a:buFont typeface="Arial"/>
              <a:buNone/>
            </a:pPr>
            <a:endParaRPr>
              <a:solidFill>
                <a:schemeClr val="dk1"/>
              </a:solidFill>
              <a:latin typeface="Calibri"/>
              <a:ea typeface="Calibri"/>
              <a:cs typeface="Calibri"/>
              <a:sym typeface="Calibri"/>
            </a:endParaRPr>
          </a:p>
          <a:p>
            <a:pPr lvl="0" rtl="0">
              <a:spcBef>
                <a:spcPts val="0"/>
              </a:spcBef>
              <a:buClr>
                <a:schemeClr val="dk1"/>
              </a:buClr>
              <a:buSzPct val="25000"/>
              <a:buFont typeface="Arial"/>
              <a:buNone/>
            </a:pPr>
            <a:r>
              <a:rPr lang="en-US">
                <a:solidFill>
                  <a:schemeClr val="dk1"/>
                </a:solidFill>
                <a:latin typeface="Calibri"/>
                <a:ea typeface="Calibri"/>
                <a:cs typeface="Calibri"/>
                <a:sym typeface="Calibri"/>
              </a:rPr>
              <a:t>Existuje však i další vysvětlení, které rovněž myšlenku normalizace nevylučuje. Vnímání lidí s postižením jako věčné děti je jedním z nejoblíbenějších stereotypů v médiích a v literatuře. Říkám si tedy, jestli přijímání tradičních genderových rolí nemá za účel demonstrovat, že nejsou děti, a že jsou schopni dostát svým rolím dospělých lidí a s tím související odpovědností. Například možnost rozhodovat o svém vlastním životě.</a:t>
            </a:r>
          </a:p>
          <a:p>
            <a:pPr lvl="0" rtl="0">
              <a:spcBef>
                <a:spcPts val="0"/>
              </a:spcBef>
              <a:buClr>
                <a:schemeClr val="dk1"/>
              </a:buClr>
              <a:buSzPct val="25000"/>
              <a:buFont typeface="Arial"/>
              <a:buNone/>
            </a:pPr>
            <a:endParaRPr>
              <a:solidFill>
                <a:schemeClr val="dk1"/>
              </a:solidFill>
              <a:latin typeface="Calibri"/>
              <a:ea typeface="Calibri"/>
              <a:cs typeface="Calibri"/>
              <a:sym typeface="Calibri"/>
            </a:endParaRPr>
          </a:p>
          <a:p>
            <a:pPr lvl="0" rtl="0">
              <a:spcBef>
                <a:spcPts val="0"/>
              </a:spcBef>
              <a:buClr>
                <a:schemeClr val="dk1"/>
              </a:buClr>
              <a:buSzPct val="25000"/>
              <a:buFont typeface="Arial"/>
              <a:buNone/>
            </a:pPr>
            <a:r>
              <a:rPr lang="en-US">
                <a:solidFill>
                  <a:schemeClr val="dk1"/>
                </a:solidFill>
                <a:latin typeface="Calibri"/>
                <a:ea typeface="Calibri"/>
                <a:cs typeface="Calibri"/>
                <a:sym typeface="Calibri"/>
              </a:rPr>
              <a:t>Třetí vysvětlení může souviset s tím, že řada lidí vnímá lidi s postižením jako asexuální. Pohlaví, rasa nebo společenská třída je něco, co je často podceňováno. Lidé s postižením se ale většinou nevymezují na základě svého postižení. Muži, kteří se na výzkumu podíleli, by tedy mohli zdůraznit i svou sexuální identitu.</a:t>
            </a:r>
          </a:p>
          <a:p>
            <a:pPr marL="0" marR="0" lvl="0" indent="0" algn="l" rtl="0">
              <a:spcBef>
                <a:spcPts val="0"/>
              </a:spcBef>
              <a:buSzPct val="25000"/>
              <a:buFont typeface="Arial"/>
              <a:buNone/>
            </a:pPr>
            <a:endParaRPr/>
          </a:p>
        </p:txBody>
      </p:sp>
      <p:sp>
        <p:nvSpPr>
          <p:cNvPr id="174" name="Shape 174"/>
          <p:cNvSpPr txBox="1"/>
          <p:nvPr/>
        </p:nvSpPr>
        <p:spPr>
          <a:xfrm>
            <a:off x="3884612" y="8685211"/>
            <a:ext cx="2971799" cy="4587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14</a:t>
            </a:fld>
            <a:endParaRPr lang="en-US"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182" name="Shape 182"/>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a:p>
        </p:txBody>
      </p:sp>
      <p:sp>
        <p:nvSpPr>
          <p:cNvPr id="183" name="Shape 183"/>
          <p:cNvSpPr txBox="1"/>
          <p:nvPr/>
        </p:nvSpPr>
        <p:spPr>
          <a:xfrm>
            <a:off x="3884612" y="8685211"/>
            <a:ext cx="2971799" cy="4587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15</a:t>
            </a:fld>
            <a:endParaRPr lang="en-US"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93" name="Shape 9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Font typeface="Arial"/>
              <a:buNone/>
            </a:pPr>
            <a:r>
              <a:rPr lang="en-US"/>
              <a:t>Téma sexuality ve vztahu k lidem s mentálním postižením je úzce spjato s institucionalizací lidí s mentálním postižením</a:t>
            </a:r>
            <a:r>
              <a:rPr lang="en-US" sz="1800" b="0" i="0" u="none" strike="noStrike" cap="none"/>
              <a:t>.</a:t>
            </a:r>
          </a:p>
          <a:p>
            <a:pPr marL="0" marR="0" lvl="0" indent="0" algn="l" rtl="0">
              <a:spcBef>
                <a:spcPts val="0"/>
              </a:spcBef>
              <a:spcAft>
                <a:spcPts val="0"/>
              </a:spcAft>
              <a:buSzPct val="25000"/>
              <a:buFont typeface="Arial"/>
              <a:buNone/>
            </a:pPr>
            <a:r>
              <a:rPr lang="en-US"/>
              <a:t>První ústavy pro lidi s mentálním postižením v severských zemích vznikaly od poloviny 19. do počátku 20. století.</a:t>
            </a:r>
          </a:p>
          <a:p>
            <a:pPr marL="0" marR="0" lvl="0" indent="0" algn="l" rtl="0">
              <a:spcBef>
                <a:spcPts val="0"/>
              </a:spcBef>
              <a:spcAft>
                <a:spcPts val="0"/>
              </a:spcAft>
              <a:buSzPct val="25000"/>
              <a:buFont typeface="Arial"/>
              <a:buNone/>
            </a:pPr>
            <a:r>
              <a:rPr lang="en-US"/>
              <a:t>Předtím byli lidé s mentálním postižením institucionalizováni v ústavech pro choromyslné.</a:t>
            </a:r>
          </a:p>
          <a:p>
            <a:pPr marL="0" marR="0" lvl="0" indent="0" algn="l" rtl="0">
              <a:spcBef>
                <a:spcPts val="0"/>
              </a:spcBef>
              <a:spcAft>
                <a:spcPts val="0"/>
              </a:spcAft>
              <a:buSzPct val="25000"/>
              <a:buFont typeface="Arial"/>
              <a:buNone/>
            </a:pPr>
            <a:r>
              <a:rPr lang="en-US"/>
              <a:t>Institucionalizace lidí s mentálním postižením v Evropě byla založena na z eugeniky plynoucích obav o znečištění genofondu, ze strachu z kriminality ze strany chudáčků mdlé mysli. Panovalo přesvědčení, že lidé s mentálním postižením by měli být segregováni, aby se zabránilo jejich reprodukci. </a:t>
            </a:r>
          </a:p>
          <a:p>
            <a:pPr marL="0" marR="0" lvl="0" indent="0" algn="l" rtl="0">
              <a:spcBef>
                <a:spcPts val="0"/>
              </a:spcBef>
              <a:spcAft>
                <a:spcPts val="0"/>
              </a:spcAft>
              <a:buSzPct val="25000"/>
              <a:buFont typeface="Arial"/>
              <a:buNone/>
            </a:pPr>
            <a:r>
              <a:rPr lang="en-US"/>
              <a:t>Tyto praktiky měly genderový podtext, takže to byly častěji ženy, které byly označovány za “mdlé mysli” a byly institucionalizovány</a:t>
            </a:r>
            <a:r>
              <a:rPr lang="en-US" sz="1800" b="0" i="0" u="none" strike="noStrike" cap="none"/>
              <a:t>. </a:t>
            </a:r>
          </a:p>
          <a:p>
            <a:pPr marL="0" marR="0" lvl="0" indent="0" algn="l" rtl="0">
              <a:spcBef>
                <a:spcPts val="0"/>
              </a:spcBef>
              <a:spcAft>
                <a:spcPts val="0"/>
              </a:spcAft>
              <a:buSzPct val="25000"/>
              <a:buFont typeface="Arial"/>
              <a:buNone/>
            </a:pPr>
            <a:r>
              <a:rPr lang="en-US"/>
              <a:t>V rámci ústavů panovala genderová segregace a chovanci měli zakázáno navazovat milostné vztahy.</a:t>
            </a:r>
          </a:p>
          <a:p>
            <a:pPr marL="0" marR="0" lvl="0" indent="0" algn="l" rtl="0">
              <a:spcBef>
                <a:spcPts val="0"/>
              </a:spcBef>
              <a:spcAft>
                <a:spcPts val="0"/>
              </a:spcAft>
              <a:buSzPct val="25000"/>
              <a:buFont typeface="Arial"/>
              <a:buNone/>
            </a:pPr>
            <a:r>
              <a:rPr lang="en-US"/>
              <a:t>K dalším negativním aspektům institucionalizace pak patřila nedobrovolná sterilizace, sexuální zneužívání, stejně jako fyzické a duševní zanedbávání.</a:t>
            </a:r>
            <a:r>
              <a:rPr lang="en-US" sz="1800" b="0" i="0" u="none" strike="noStrike" cap="none"/>
              <a:t> </a:t>
            </a:r>
          </a:p>
          <a:p>
            <a:pPr marL="0" marR="0" lvl="0" indent="0" algn="l" rtl="0">
              <a:spcBef>
                <a:spcPts val="0"/>
              </a:spcBef>
              <a:spcAft>
                <a:spcPts val="0"/>
              </a:spcAft>
              <a:buSzPct val="25000"/>
              <a:buFont typeface="Arial"/>
              <a:buNone/>
            </a:pPr>
            <a:r>
              <a:rPr lang="en-US"/>
              <a:t>Po druhé světové válce severské země začínají prosazovat model sociálního státu. Ten stojí na ideálech občanství a rovnosti lidí, díky čemuž dochází ke zlepšování služeb pro lidi s postižením a zároveň i k větším společenským změnám obecně.</a:t>
            </a:r>
          </a:p>
          <a:p>
            <a:pPr marL="0" marR="0" lvl="0" indent="0" algn="l" rtl="0">
              <a:spcBef>
                <a:spcPts val="0"/>
              </a:spcBef>
              <a:buSzPct val="25000"/>
              <a:buFont typeface="Arial"/>
              <a:buNone/>
            </a:pPr>
            <a:r>
              <a:rPr lang="en-US"/>
              <a:t>Skepse ohledně institucionální péče roste a objevuje se hnutí za deinstitucionalizaci, podle kterého jsou ústavy pro lidi s postižením nehumánní.</a:t>
            </a:r>
          </a:p>
          <a:p>
            <a:pPr marL="0" marR="0" lvl="0" indent="0" algn="l" rtl="0">
              <a:spcBef>
                <a:spcPts val="0"/>
              </a:spcBef>
              <a:buSzPct val="25000"/>
              <a:buNone/>
            </a:pPr>
            <a:endParaRPr sz="1800" b="0" i="0" u="none" strike="noStrike" cap="none"/>
          </a:p>
        </p:txBody>
      </p:sp>
      <p:sp>
        <p:nvSpPr>
          <p:cNvPr id="94" name="Shape 94"/>
          <p:cNvSpPr txBox="1"/>
          <p:nvPr/>
        </p:nvSpPr>
        <p:spPr>
          <a:xfrm>
            <a:off x="3884612" y="8685211"/>
            <a:ext cx="2971799" cy="458786"/>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2</a:t>
            </a:fld>
            <a:endParaRPr lang="en-US"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8" name="Shape 108"/>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14" name="Shape 114"/>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21" name="Shape 121"/>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27" name="Shape 127"/>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40" name="Shape 140"/>
          <p:cNvSpPr>
            <a:spLocks noGrp="1" noRot="1" noChangeAspect="1"/>
          </p:cNvSpPr>
          <p:nvPr>
            <p:ph type="sldImg" idx="2"/>
          </p:nvPr>
        </p:nvSpPr>
        <p:spPr>
          <a:xfrm>
            <a:off x="1366838" y="1143000"/>
            <a:ext cx="4124325"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763310" y="2366156"/>
            <a:ext cx="8650844" cy="1632681"/>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subTitle" idx="1"/>
          </p:nvPr>
        </p:nvSpPr>
        <p:spPr>
          <a:xfrm>
            <a:off x="1526620" y="4316201"/>
            <a:ext cx="7124223" cy="1946521"/>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3888" marR="0" lvl="1" indent="-9387" algn="ctr"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07776" marR="0" lvl="2" indent="-6076" algn="ctr" rtl="0">
              <a:spcBef>
                <a:spcPts val="460"/>
              </a:spcBef>
              <a:spcAft>
                <a:spcPts val="0"/>
              </a:spcAft>
              <a:buClr>
                <a:schemeClr val="dk1"/>
              </a:buClr>
              <a:buFont typeface="Arial"/>
              <a:buNone/>
              <a:defRPr sz="2300" b="0" i="0" u="none" strike="noStrike" cap="none">
                <a:solidFill>
                  <a:schemeClr val="dk1"/>
                </a:solidFill>
                <a:latin typeface="Arial"/>
                <a:ea typeface="Arial"/>
                <a:cs typeface="Arial"/>
                <a:sym typeface="Arial"/>
              </a:defRPr>
            </a:lvl3pPr>
            <a:lvl4pPr marL="1361665" marR="0" lvl="3" indent="-2765" algn="ctr"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4pPr>
            <a:lvl5pPr marL="1815553" marR="0" lvl="4" indent="-12153" algn="ctr"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5pPr>
            <a:lvl6pPr marL="2269442" marR="0" lvl="5" indent="-8842" algn="ctr"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23330" marR="0" lvl="6" indent="-5530" algn="ctr"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177219" marR="0" lvl="7" indent="-2219" algn="ctr"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31107" marR="0" lvl="8" indent="-11607" algn="ctr"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508872" y="1051269"/>
            <a:ext cx="9159717" cy="1269471"/>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body" idx="1"/>
          </p:nvPr>
        </p:nvSpPr>
        <p:spPr>
          <a:xfrm>
            <a:off x="508872" y="2354026"/>
            <a:ext cx="4496813" cy="710551"/>
          </a:xfrm>
          <a:prstGeom prst="rect">
            <a:avLst/>
          </a:prstGeom>
          <a:noFill/>
          <a:ln>
            <a:noFill/>
          </a:ln>
        </p:spPr>
        <p:txBody>
          <a:bodyPr lIns="91425" tIns="91425" rIns="91425" bIns="91425" anchor="b" anchorCtr="0"/>
          <a:lstStyle>
            <a:lvl1pPr marL="0" marR="0" lvl="0" indent="0" algn="l" rtl="0">
              <a:spcBef>
                <a:spcPts val="460"/>
              </a:spcBef>
              <a:spcAft>
                <a:spcPts val="0"/>
              </a:spcAft>
              <a:buClr>
                <a:schemeClr val="dk1"/>
              </a:buClr>
              <a:buFont typeface="Arial"/>
              <a:buNone/>
              <a:defRPr sz="2300" b="1">
                <a:solidFill>
                  <a:schemeClr val="dk1"/>
                </a:solidFill>
                <a:latin typeface="Arial"/>
                <a:ea typeface="Arial"/>
                <a:cs typeface="Arial"/>
                <a:sym typeface="Arial"/>
              </a:defRPr>
            </a:lvl1pPr>
            <a:lvl2pPr marL="453888" marR="0" lvl="1" indent="-9387"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07776" marR="0" lvl="2" indent="-6076"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61665" marR="0" lvl="3" indent="-2765"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15553" marR="0" lvl="4" indent="-12153"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69442" marR="0" lvl="5" indent="-8842"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23330" marR="0" lvl="6" indent="-553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177219" marR="0" lvl="7" indent="-2219"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31107" marR="0" lvl="8" indent="-11607"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body" idx="2"/>
          </p:nvPr>
        </p:nvSpPr>
        <p:spPr>
          <a:xfrm>
            <a:off x="508872" y="3064576"/>
            <a:ext cx="4496813" cy="3739436"/>
          </a:xfrm>
          <a:prstGeom prst="rect">
            <a:avLst/>
          </a:prstGeom>
          <a:noFill/>
          <a:ln>
            <a:noFill/>
          </a:ln>
        </p:spPr>
        <p:txBody>
          <a:bodyPr lIns="91425" tIns="91425" rIns="91425" bIns="91425" anchor="t" anchorCtr="0"/>
          <a:lstStyle>
            <a:lvl1pPr marL="338138" marR="0" lvl="0" indent="-192088" algn="l" rtl="0">
              <a:spcBef>
                <a:spcPts val="460"/>
              </a:spcBef>
              <a:spcAft>
                <a:spcPts val="0"/>
              </a:spcAft>
              <a:buClr>
                <a:schemeClr val="dk1"/>
              </a:buClr>
              <a:buSzPct val="100000"/>
              <a:buFont typeface="Arial"/>
              <a:buChar char="•"/>
              <a:defRPr sz="2300">
                <a:solidFill>
                  <a:schemeClr val="dk1"/>
                </a:solidFill>
                <a:latin typeface="Arial"/>
                <a:ea typeface="Arial"/>
                <a:cs typeface="Arial"/>
                <a:sym typeface="Arial"/>
              </a:defRPr>
            </a:lvl1pPr>
            <a:lvl2pPr marL="735013" marR="0" lvl="1" indent="-1635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31888" marR="0" lvl="2" indent="-115887"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585913" marR="0" lvl="3" indent="-1254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39938" marR="0" lvl="4" indent="-12223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496386" marR="0" lvl="5" indent="-134186"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50275" marR="0" lvl="6" indent="-130874"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04163" marR="0" lvl="7" indent="-127563"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58052" marR="0" lvl="8" indent="-136952"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3"/>
          </p:nvPr>
        </p:nvSpPr>
        <p:spPr>
          <a:xfrm>
            <a:off x="5170012" y="2354026"/>
            <a:ext cx="4498579" cy="710551"/>
          </a:xfrm>
          <a:prstGeom prst="rect">
            <a:avLst/>
          </a:prstGeom>
          <a:noFill/>
          <a:ln>
            <a:noFill/>
          </a:ln>
        </p:spPr>
        <p:txBody>
          <a:bodyPr lIns="91425" tIns="91425" rIns="91425" bIns="91425" anchor="b" anchorCtr="0"/>
          <a:lstStyle>
            <a:lvl1pPr marL="0" marR="0" lvl="0" indent="0" algn="l" rtl="0">
              <a:spcBef>
                <a:spcPts val="460"/>
              </a:spcBef>
              <a:spcAft>
                <a:spcPts val="0"/>
              </a:spcAft>
              <a:buClr>
                <a:schemeClr val="dk1"/>
              </a:buClr>
              <a:buFont typeface="Arial"/>
              <a:buNone/>
              <a:defRPr sz="2300" b="1">
                <a:solidFill>
                  <a:schemeClr val="dk1"/>
                </a:solidFill>
                <a:latin typeface="Arial"/>
                <a:ea typeface="Arial"/>
                <a:cs typeface="Arial"/>
                <a:sym typeface="Arial"/>
              </a:defRPr>
            </a:lvl1pPr>
            <a:lvl2pPr marL="453888" marR="0" lvl="1" indent="-9387"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07776" marR="0" lvl="2" indent="-6076"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61665" marR="0" lvl="3" indent="-2765"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15553" marR="0" lvl="4" indent="-12153"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69442" marR="0" lvl="5" indent="-8842"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23330" marR="0" lvl="6" indent="-553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177219" marR="0" lvl="7" indent="-2219"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31107" marR="0" lvl="8" indent="-11607"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4"/>
          </p:nvPr>
        </p:nvSpPr>
        <p:spPr>
          <a:xfrm>
            <a:off x="5170012" y="3064576"/>
            <a:ext cx="4498579" cy="3739436"/>
          </a:xfrm>
          <a:prstGeom prst="rect">
            <a:avLst/>
          </a:prstGeom>
          <a:noFill/>
          <a:ln>
            <a:noFill/>
          </a:ln>
        </p:spPr>
        <p:txBody>
          <a:bodyPr lIns="91425" tIns="91425" rIns="91425" bIns="91425" anchor="t" anchorCtr="0"/>
          <a:lstStyle>
            <a:lvl1pPr marL="338138" marR="0" lvl="0" indent="-192088" algn="l" rtl="0">
              <a:spcBef>
                <a:spcPts val="460"/>
              </a:spcBef>
              <a:spcAft>
                <a:spcPts val="0"/>
              </a:spcAft>
              <a:buClr>
                <a:schemeClr val="dk1"/>
              </a:buClr>
              <a:buSzPct val="100000"/>
              <a:buFont typeface="Arial"/>
              <a:buChar char="•"/>
              <a:defRPr sz="2300">
                <a:solidFill>
                  <a:schemeClr val="dk1"/>
                </a:solidFill>
                <a:latin typeface="Arial"/>
                <a:ea typeface="Arial"/>
                <a:cs typeface="Arial"/>
                <a:sym typeface="Arial"/>
              </a:defRPr>
            </a:lvl1pPr>
            <a:lvl2pPr marL="735013" marR="0" lvl="1" indent="-1635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31888" marR="0" lvl="2" indent="-115887"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585913" marR="0" lvl="3" indent="-125412"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39938" marR="0" lvl="4" indent="-122238"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496386" marR="0" lvl="5" indent="-134186"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50275" marR="0" lvl="6" indent="-130874"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04163" marR="0" lvl="7" indent="-127563"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58052" marR="0" lvl="8" indent="-136952"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803949" y="4894517"/>
            <a:ext cx="8650844" cy="151278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body" idx="1"/>
          </p:nvPr>
        </p:nvSpPr>
        <p:spPr>
          <a:xfrm>
            <a:off x="803949" y="3228338"/>
            <a:ext cx="8650844" cy="1666180"/>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Arial"/>
              <a:buNone/>
              <a:defRPr sz="2000">
                <a:solidFill>
                  <a:schemeClr val="dk1"/>
                </a:solidFill>
                <a:latin typeface="Arial"/>
                <a:ea typeface="Arial"/>
                <a:cs typeface="Arial"/>
                <a:sym typeface="Arial"/>
              </a:defRPr>
            </a:lvl1pPr>
            <a:lvl2pPr marL="453888" marR="0" lvl="1" indent="-9387"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07776" marR="0" lvl="2" indent="-6076"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61665" marR="0" lvl="3" indent="-2765"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15553" marR="0" lvl="4" indent="-12153"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69442" marR="0" lvl="5" indent="-8842"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6pPr>
            <a:lvl7pPr marL="2723330" marR="0" lvl="6" indent="-553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7pPr>
            <a:lvl8pPr marL="3177219" marR="0" lvl="7" indent="-2219"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8pPr>
            <a:lvl9pPr marL="3631107" marR="0" lvl="8" indent="-11607"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506412" y="1055687"/>
            <a:ext cx="9158286" cy="1270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body" idx="1"/>
          </p:nvPr>
        </p:nvSpPr>
        <p:spPr>
          <a:xfrm>
            <a:off x="508874" y="2395125"/>
            <a:ext cx="4495046" cy="4408887"/>
          </a:xfrm>
          <a:prstGeom prst="rect">
            <a:avLst/>
          </a:prstGeom>
          <a:noFill/>
          <a:ln>
            <a:noFill/>
          </a:ln>
        </p:spPr>
        <p:txBody>
          <a:bodyPr lIns="91425" tIns="91425" rIns="91425" bIns="91425" anchor="t" anchorCtr="0"/>
          <a:lstStyle>
            <a:lvl1pPr marL="338138" marR="0" lvl="0" indent="-16033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35013" marR="0" lvl="1" indent="-144462"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2pPr>
            <a:lvl3pPr marL="1131888" marR="0" lvl="2" indent="-103187"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585913" marR="0" lvl="3" indent="-1127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39938" marR="0" lvl="4" indent="-10953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496386" marR="0" lvl="5" indent="-121485"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50275" marR="0" lvl="6" indent="-118174"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04163" marR="0" lvl="7" indent="-114863"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58052" marR="0" lvl="8" indent="-124252"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2"/>
          </p:nvPr>
        </p:nvSpPr>
        <p:spPr>
          <a:xfrm>
            <a:off x="5173544" y="2395125"/>
            <a:ext cx="4495046" cy="4408887"/>
          </a:xfrm>
          <a:prstGeom prst="rect">
            <a:avLst/>
          </a:prstGeom>
          <a:noFill/>
          <a:ln>
            <a:noFill/>
          </a:ln>
        </p:spPr>
        <p:txBody>
          <a:bodyPr lIns="91425" tIns="91425" rIns="91425" bIns="91425" anchor="t" anchorCtr="0"/>
          <a:lstStyle>
            <a:lvl1pPr marL="338138" marR="0" lvl="0" indent="-160338"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35013" marR="0" lvl="1" indent="-144462"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2pPr>
            <a:lvl3pPr marL="1131888" marR="0" lvl="2" indent="-103187"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585913" marR="0" lvl="3" indent="-1127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39938" marR="0" lvl="4" indent="-10953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496386" marR="0" lvl="5" indent="-121485"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50275" marR="0" lvl="6" indent="-118174"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04163" marR="0" lvl="7" indent="-114863"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58052" marR="0" lvl="8" indent="-124252"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506412" y="1055687"/>
            <a:ext cx="9158286" cy="1270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body" idx="1"/>
          </p:nvPr>
        </p:nvSpPr>
        <p:spPr>
          <a:xfrm>
            <a:off x="509587" y="2470150"/>
            <a:ext cx="9158286" cy="4333875"/>
          </a:xfrm>
          <a:prstGeom prst="rect">
            <a:avLst/>
          </a:prstGeom>
          <a:noFill/>
          <a:ln>
            <a:noFill/>
          </a:ln>
        </p:spPr>
        <p:txBody>
          <a:bodyPr lIns="91425" tIns="91425" rIns="91425" bIns="91425" anchor="t" anchorCtr="0"/>
          <a:lstStyle>
            <a:lvl1pPr marL="338138" marR="0" lvl="0" indent="-134938"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35013" marR="0" lvl="1" indent="-112712"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31888" marR="0" lvl="2" indent="-84137"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3pPr>
            <a:lvl4pPr marL="1585913" marR="0" lvl="3" indent="-1127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39938" marR="0" lvl="4" indent="-10953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496386" marR="0" lvl="5" indent="-108785"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50275" marR="0" lvl="6" indent="-105474"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04163" marR="0" lvl="7" indent="-102163"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58052" marR="0" lvl="8" indent="-111552"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3" name="Shape 33"/>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rot="5400000">
            <a:off x="5735598" y="2858651"/>
            <a:ext cx="5599025" cy="2291697"/>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1"/>
          </p:nvPr>
        </p:nvSpPr>
        <p:spPr>
          <a:xfrm rot="5400000">
            <a:off x="1064745" y="649117"/>
            <a:ext cx="5599025" cy="6710764"/>
          </a:xfrm>
          <a:prstGeom prst="rect">
            <a:avLst/>
          </a:prstGeom>
          <a:noFill/>
          <a:ln>
            <a:noFill/>
          </a:ln>
        </p:spPr>
        <p:txBody>
          <a:bodyPr lIns="91425" tIns="91425" rIns="91425" bIns="91425" anchor="t" anchorCtr="0"/>
          <a:lstStyle>
            <a:lvl1pPr marL="338138" marR="0" lvl="0" indent="-134938"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35013" marR="0" lvl="1" indent="-112712"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31888" marR="0" lvl="2" indent="-84137"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3pPr>
            <a:lvl4pPr marL="1585913" marR="0" lvl="3" indent="-1127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39938" marR="0" lvl="4" indent="-10953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496386" marR="0" lvl="5" indent="-108785"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50275" marR="0" lvl="6" indent="-105474"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04163" marR="0" lvl="7" indent="-102163"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58052" marR="0" lvl="8" indent="-111552"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506412" y="1055687"/>
            <a:ext cx="9158286" cy="1270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body" idx="1"/>
          </p:nvPr>
        </p:nvSpPr>
        <p:spPr>
          <a:xfrm rot="5400000">
            <a:off x="2921793" y="57944"/>
            <a:ext cx="4333875" cy="9158286"/>
          </a:xfrm>
          <a:prstGeom prst="rect">
            <a:avLst/>
          </a:prstGeom>
          <a:noFill/>
          <a:ln>
            <a:noFill/>
          </a:ln>
        </p:spPr>
        <p:txBody>
          <a:bodyPr lIns="91425" tIns="91425" rIns="91425" bIns="91425" anchor="t" anchorCtr="0"/>
          <a:lstStyle>
            <a:lvl1pPr marL="338138" marR="0" lvl="0" indent="-134938"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35013" marR="0" lvl="1" indent="-112712"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31888" marR="0" lvl="2" indent="-84137"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3pPr>
            <a:lvl4pPr marL="1585913" marR="0" lvl="3" indent="-1127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39938" marR="0" lvl="4" indent="-10953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496386" marR="0" lvl="5" indent="-108785"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50275" marR="0" lvl="6" indent="-105474"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04163" marR="0" lvl="7" indent="-102163"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58052" marR="0" lvl="8" indent="-111552"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1994855" y="5331778"/>
            <a:ext cx="6106477" cy="62944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48" name="Shape 48"/>
          <p:cNvSpPr>
            <a:spLocks noGrp="1"/>
          </p:cNvSpPr>
          <p:nvPr>
            <p:ph type="pic" idx="2"/>
          </p:nvPr>
        </p:nvSpPr>
        <p:spPr>
          <a:xfrm>
            <a:off x="2298000" y="1179741"/>
            <a:ext cx="5500186" cy="4116345"/>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a:solidFill>
                  <a:schemeClr val="dk1"/>
                </a:solidFill>
                <a:latin typeface="Arial"/>
                <a:ea typeface="Arial"/>
                <a:cs typeface="Arial"/>
                <a:sym typeface="Arial"/>
              </a:defRPr>
            </a:lvl1pPr>
            <a:lvl2pPr marL="453888" marR="0" lvl="1" indent="-9387"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07776" marR="0" lvl="2" indent="-6076" algn="l" rtl="0">
              <a:spcBef>
                <a:spcPts val="460"/>
              </a:spcBef>
              <a:spcAft>
                <a:spcPts val="0"/>
              </a:spcAft>
              <a:buClr>
                <a:schemeClr val="dk1"/>
              </a:buClr>
              <a:buFont typeface="Arial"/>
              <a:buNone/>
              <a:defRPr sz="2300" b="0" i="0" u="none" strike="noStrike" cap="none">
                <a:solidFill>
                  <a:schemeClr val="dk1"/>
                </a:solidFill>
                <a:latin typeface="Arial"/>
                <a:ea typeface="Arial"/>
                <a:cs typeface="Arial"/>
                <a:sym typeface="Arial"/>
              </a:defRPr>
            </a:lvl3pPr>
            <a:lvl4pPr marL="1361665" marR="0" lvl="3" indent="-2765"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15553" marR="0" lvl="4" indent="-12153"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69442" marR="0" lvl="5" indent="-8842"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23330" marR="0" lvl="6" indent="-553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177219" marR="0" lvl="7" indent="-2219"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31107" marR="0" lvl="8" indent="-11607"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1"/>
          </p:nvPr>
        </p:nvSpPr>
        <p:spPr>
          <a:xfrm>
            <a:off x="1994855" y="5961226"/>
            <a:ext cx="6106477" cy="893916"/>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a:solidFill>
                  <a:schemeClr val="dk1"/>
                </a:solidFill>
                <a:latin typeface="Arial"/>
                <a:ea typeface="Arial"/>
                <a:cs typeface="Arial"/>
                <a:sym typeface="Arial"/>
              </a:defRPr>
            </a:lvl1pPr>
            <a:lvl2pPr marL="453888" marR="0" lvl="1" indent="-9387"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07776" marR="0" lvl="2" indent="-6076"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61665" marR="0" lvl="3" indent="-2765"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15553" marR="0" lvl="4" indent="-12153"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69442" marR="0" lvl="5" indent="-8842"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6pPr>
            <a:lvl7pPr marL="2723330" marR="0" lvl="6" indent="-553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7pPr>
            <a:lvl8pPr marL="3177219" marR="0" lvl="7" indent="-2219"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8pPr>
            <a:lvl9pPr marL="3631107" marR="0" lvl="8" indent="-11607"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508875" y="1204987"/>
            <a:ext cx="3348314" cy="129062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body" idx="1"/>
          </p:nvPr>
        </p:nvSpPr>
        <p:spPr>
          <a:xfrm>
            <a:off x="3979105" y="1204987"/>
            <a:ext cx="5689484" cy="5599025"/>
          </a:xfrm>
          <a:prstGeom prst="rect">
            <a:avLst/>
          </a:prstGeom>
          <a:noFill/>
          <a:ln>
            <a:noFill/>
          </a:ln>
        </p:spPr>
        <p:txBody>
          <a:bodyPr lIns="91425" tIns="91425" rIns="91425" bIns="91425" anchor="t" anchorCtr="0"/>
          <a:lstStyle>
            <a:lvl1pPr marL="338138" marR="0" lvl="0" indent="-134938" algn="l" rtl="0">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marL="735013" marR="0" lvl="1" indent="-112712"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31888" marR="0" lvl="2" indent="-84137"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3pPr>
            <a:lvl4pPr marL="1585913" marR="0" lvl="3" indent="-100012"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39938" marR="0" lvl="4" indent="-96838"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496386" marR="0" lvl="5" indent="-108785"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50275" marR="0" lvl="6" indent="-105474"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04163" marR="0" lvl="7" indent="-102163"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58052" marR="0" lvl="8" indent="-111552"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body" idx="2"/>
          </p:nvPr>
        </p:nvSpPr>
        <p:spPr>
          <a:xfrm>
            <a:off x="508875" y="2543891"/>
            <a:ext cx="3348314" cy="426012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a:solidFill>
                  <a:schemeClr val="dk1"/>
                </a:solidFill>
                <a:latin typeface="Arial"/>
                <a:ea typeface="Arial"/>
                <a:cs typeface="Arial"/>
                <a:sym typeface="Arial"/>
              </a:defRPr>
            </a:lvl1pPr>
            <a:lvl2pPr marL="453888" marR="0" lvl="1" indent="-9387"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07776" marR="0" lvl="2" indent="-6076"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61665" marR="0" lvl="3" indent="-2765"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15553" marR="0" lvl="4" indent="-12153"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69442" marR="0" lvl="5" indent="-8842"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6pPr>
            <a:lvl7pPr marL="2723330" marR="0" lvl="6" indent="-553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7pPr>
            <a:lvl8pPr marL="3177219" marR="0" lvl="7" indent="-2219"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8pPr>
            <a:lvl9pPr marL="3631107" marR="0" lvl="8" indent="-11607"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9" name="Shape 59"/>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506412" y="1055687"/>
            <a:ext cx="9158286" cy="1270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506412" y="1055687"/>
            <a:ext cx="9158286" cy="1270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800" b="1" i="0"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3800" b="1" i="0"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3800" b="1" i="0"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3800" b="1" i="0"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3800" b="1" i="0" u="none" strike="noStrike" cap="none">
                <a:solidFill>
                  <a:schemeClr val="dk1"/>
                </a:solidFill>
                <a:latin typeface="Arial"/>
                <a:ea typeface="Arial"/>
                <a:cs typeface="Arial"/>
                <a:sym typeface="Arial"/>
              </a:defRPr>
            </a:lvl5pPr>
            <a:lvl6pPr marL="453888" marR="0" lvl="5" indent="-9387" algn="ctr" rtl="0">
              <a:spcBef>
                <a:spcPts val="0"/>
              </a:spcBef>
              <a:spcAft>
                <a:spcPts val="0"/>
              </a:spcAft>
              <a:buNone/>
              <a:defRPr sz="3800" b="0" i="0" u="none" strike="noStrike" cap="none">
                <a:solidFill>
                  <a:schemeClr val="dk1"/>
                </a:solidFill>
                <a:latin typeface="Calibri"/>
                <a:ea typeface="Calibri"/>
                <a:cs typeface="Calibri"/>
                <a:sym typeface="Calibri"/>
              </a:defRPr>
            </a:lvl6pPr>
            <a:lvl7pPr marL="907776" marR="0" lvl="6" indent="-6076" algn="ctr" rtl="0">
              <a:spcBef>
                <a:spcPts val="0"/>
              </a:spcBef>
              <a:spcAft>
                <a:spcPts val="0"/>
              </a:spcAft>
              <a:buNone/>
              <a:defRPr sz="3800" b="0" i="0" u="none" strike="noStrike" cap="none">
                <a:solidFill>
                  <a:schemeClr val="dk1"/>
                </a:solidFill>
                <a:latin typeface="Calibri"/>
                <a:ea typeface="Calibri"/>
                <a:cs typeface="Calibri"/>
                <a:sym typeface="Calibri"/>
              </a:defRPr>
            </a:lvl7pPr>
            <a:lvl8pPr marL="1361665" marR="0" lvl="7" indent="-2765" algn="ctr" rtl="0">
              <a:spcBef>
                <a:spcPts val="0"/>
              </a:spcBef>
              <a:spcAft>
                <a:spcPts val="0"/>
              </a:spcAft>
              <a:buNone/>
              <a:defRPr sz="3800" b="0" i="0" u="none" strike="noStrike" cap="none">
                <a:solidFill>
                  <a:schemeClr val="dk1"/>
                </a:solidFill>
                <a:latin typeface="Calibri"/>
                <a:ea typeface="Calibri"/>
                <a:cs typeface="Calibri"/>
                <a:sym typeface="Calibri"/>
              </a:defRPr>
            </a:lvl8pPr>
            <a:lvl9pPr marL="1815553" marR="0" lvl="8" indent="-12153" algn="ctr" rtl="0">
              <a:spcBef>
                <a:spcPts val="0"/>
              </a:spcBef>
              <a:spcAft>
                <a:spcPts val="0"/>
              </a:spcAft>
              <a:buNone/>
              <a:defRPr sz="3800" b="0" i="0" u="none" strike="noStrike" cap="none">
                <a:solidFill>
                  <a:schemeClr val="dk1"/>
                </a:solidFill>
                <a:latin typeface="Calibri"/>
                <a:ea typeface="Calibri"/>
                <a:cs typeface="Calibri"/>
                <a:sym typeface="Calibri"/>
              </a:defRPr>
            </a:lvl9pPr>
          </a:lstStyle>
          <a:p>
            <a:endParaRPr/>
          </a:p>
        </p:txBody>
      </p:sp>
      <p:sp>
        <p:nvSpPr>
          <p:cNvPr id="11" name="Shape 11"/>
          <p:cNvSpPr txBox="1">
            <a:spLocks noGrp="1"/>
          </p:cNvSpPr>
          <p:nvPr>
            <p:ph type="body" idx="1"/>
          </p:nvPr>
        </p:nvSpPr>
        <p:spPr>
          <a:xfrm>
            <a:off x="509587" y="2470150"/>
            <a:ext cx="9158286" cy="4333875"/>
          </a:xfrm>
          <a:prstGeom prst="rect">
            <a:avLst/>
          </a:prstGeom>
          <a:noFill/>
          <a:ln>
            <a:noFill/>
          </a:ln>
        </p:spPr>
        <p:txBody>
          <a:bodyPr lIns="91425" tIns="91425" rIns="91425" bIns="91425" anchor="t" anchorCtr="0"/>
          <a:lstStyle>
            <a:lvl1pPr marL="338138" marR="0" lvl="0" indent="-134938"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35013" marR="0" lvl="1" indent="-112712"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31888" marR="0" lvl="2" indent="-84137" algn="l" rtl="0">
              <a:spcBef>
                <a:spcPts val="460"/>
              </a:spcBef>
              <a:spcAft>
                <a:spcPts val="0"/>
              </a:spcAft>
              <a:buClr>
                <a:schemeClr val="dk1"/>
              </a:buClr>
              <a:buSzPct val="100000"/>
              <a:buFont typeface="Arial"/>
              <a:buChar char="•"/>
              <a:defRPr sz="2300" b="0" i="0" u="none" strike="noStrike" cap="none">
                <a:solidFill>
                  <a:schemeClr val="dk1"/>
                </a:solidFill>
                <a:latin typeface="Arial"/>
                <a:ea typeface="Arial"/>
                <a:cs typeface="Arial"/>
                <a:sym typeface="Arial"/>
              </a:defRPr>
            </a:lvl3pPr>
            <a:lvl4pPr marL="1585913" marR="0" lvl="3" indent="-112712"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39938" marR="0" lvl="4" indent="-109538"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496386" marR="0" lvl="5" indent="-108785"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50275" marR="0" lvl="6" indent="-105474"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04163" marR="0" lvl="7" indent="-102163"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58052" marR="0" lvl="8" indent="-111552"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509587" y="7059611"/>
            <a:ext cx="2373312"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476625" y="7059611"/>
            <a:ext cx="3224211" cy="404811"/>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1pPr>
            <a:lvl2pPr marL="450850" marR="0" lvl="1" indent="-952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04875" marR="0" lvl="2" indent="-19367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58900" marR="0" lvl="3" indent="-29210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14511" marR="0" lvl="4" indent="-392111"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70125" marR="0" lvl="5" indent="-492125"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181350" marR="0" lvl="6" indent="-67945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48187" marR="0" lvl="7" indent="-96678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370637" marR="0" lvl="8" indent="-1354137"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7294561" y="7059611"/>
            <a:ext cx="2373312" cy="404811"/>
          </a:xfrm>
          <a:prstGeom prst="rect">
            <a:avLst/>
          </a:prstGeom>
          <a:noFill/>
          <a:ln>
            <a:noFill/>
          </a:ln>
        </p:spPr>
        <p:txBody>
          <a:bodyPr lIns="90775" tIns="45375" rIns="90775" bIns="45375" anchor="ctr" anchorCtr="0">
            <a:noAutofit/>
          </a:bodyPr>
          <a:lstStyle/>
          <a:p>
            <a:pPr marL="0" marR="0" lvl="0" indent="0" algn="r" rtl="0">
              <a:lnSpc>
                <a:spcPct val="100000"/>
              </a:lnSpc>
              <a:spcBef>
                <a:spcPts val="0"/>
              </a:spcBef>
              <a:spcAft>
                <a:spcPts val="0"/>
              </a:spcAft>
              <a:buClr>
                <a:srgbClr val="898989"/>
              </a:buClr>
              <a:buSzPct val="250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763587" y="2365375"/>
            <a:ext cx="8650287" cy="1633536"/>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200" b="1" i="0" u="none" strike="noStrike" cap="none">
                <a:solidFill>
                  <a:schemeClr val="dk1"/>
                </a:solidFill>
                <a:latin typeface="Arial"/>
                <a:ea typeface="Arial"/>
                <a:cs typeface="Arial"/>
                <a:sym typeface="Arial"/>
              </a:rPr>
              <a:t>Sexualita a ženy označované jako ženy s mentálním postižením</a:t>
            </a:r>
            <a:r>
              <a:rPr lang="en-US" sz="3200"/>
              <a:t> - islandský kontext</a:t>
            </a:r>
          </a:p>
        </p:txBody>
      </p:sp>
      <p:sp>
        <p:nvSpPr>
          <p:cNvPr id="90" name="Shape 90"/>
          <p:cNvSpPr txBox="1">
            <a:spLocks noGrp="1"/>
          </p:cNvSpPr>
          <p:nvPr>
            <p:ph type="subTitle" idx="1"/>
          </p:nvPr>
        </p:nvSpPr>
        <p:spPr>
          <a:xfrm>
            <a:off x="1527175" y="4316412"/>
            <a:ext cx="7123111" cy="1946275"/>
          </a:xfrm>
          <a:prstGeom prst="rect">
            <a:avLst/>
          </a:prstGeom>
          <a:noFill/>
          <a:ln>
            <a:noFill/>
          </a:ln>
        </p:spPr>
        <p:txBody>
          <a:bodyPr lIns="90775" tIns="45375" rIns="90775" bIns="45375"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200" b="0" i="0" u="none" strike="noStrike" cap="none">
                <a:solidFill>
                  <a:schemeClr val="dk1"/>
                </a:solidFill>
                <a:latin typeface="Arial"/>
                <a:ea typeface="Arial"/>
                <a:cs typeface="Arial"/>
                <a:sym typeface="Arial"/>
              </a:rPr>
              <a:t>Kristín Björnsdóttir, Associate Professor of Disability Studies</a:t>
            </a:r>
          </a:p>
          <a:p>
            <a:pPr marL="0" marR="0" lvl="0" indent="0" algn="ctr" rtl="0">
              <a:lnSpc>
                <a:spcPct val="100000"/>
              </a:lnSpc>
              <a:spcBef>
                <a:spcPts val="560"/>
              </a:spcBef>
              <a:spcAft>
                <a:spcPts val="0"/>
              </a:spcAft>
              <a:buClr>
                <a:schemeClr val="dk1"/>
              </a:buClr>
              <a:buSzPct val="25000"/>
              <a:buFont typeface="Arial"/>
              <a:buNone/>
            </a:pPr>
            <a:r>
              <a:rPr lang="en-US" sz="2800" b="0" i="0" u="none" strike="noStrike" cap="none">
                <a:solidFill>
                  <a:schemeClr val="dk1"/>
                </a:solidFill>
                <a:latin typeface="Arial"/>
                <a:ea typeface="Arial"/>
                <a:cs typeface="Arial"/>
                <a:sym typeface="Arial"/>
              </a:rPr>
              <a:t>Pra</a:t>
            </a:r>
            <a:r>
              <a:rPr lang="en-US" sz="2800"/>
              <a:t>ha</a:t>
            </a:r>
            <a:r>
              <a:rPr lang="en-US" sz="2800" b="0" i="0" u="none" strike="noStrike" cap="none">
                <a:solidFill>
                  <a:schemeClr val="dk1"/>
                </a:solidFill>
                <a:latin typeface="Arial"/>
                <a:ea typeface="Arial"/>
                <a:cs typeface="Arial"/>
                <a:sym typeface="Arial"/>
              </a:rPr>
              <a:t>, únor 2016</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800" b="1" i="0" u="none" strike="noStrike" cap="none">
                <a:solidFill>
                  <a:schemeClr val="dk1"/>
                </a:solidFill>
                <a:latin typeface="Arial"/>
                <a:ea typeface="Arial"/>
                <a:cs typeface="Arial"/>
                <a:sym typeface="Arial"/>
              </a:rPr>
              <a:t>S</a:t>
            </a:r>
            <a:r>
              <a:rPr lang="en-US"/>
              <a:t>ářin příběh</a:t>
            </a:r>
          </a:p>
        </p:txBody>
      </p:sp>
      <p:sp>
        <p:nvSpPr>
          <p:cNvPr id="150" name="Shape 150"/>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457200" marR="0" lvl="0" indent="-457200" algn="l" rtl="0">
              <a:lnSpc>
                <a:spcPct val="100000"/>
              </a:lnSpc>
              <a:spcBef>
                <a:spcPts val="0"/>
              </a:spcBef>
              <a:spcAft>
                <a:spcPts val="0"/>
              </a:spcAft>
              <a:buClr>
                <a:schemeClr val="dk1"/>
              </a:buClr>
              <a:buSzPct val="100000"/>
              <a:buFont typeface="Arial"/>
              <a:buAutoNum type="alphaUcParenBoth"/>
            </a:pPr>
            <a:r>
              <a:rPr lang="en-US" sz="1800" b="0" i="0" u="none">
                <a:solidFill>
                  <a:schemeClr val="dk1"/>
                </a:solidFill>
                <a:latin typeface="Arial"/>
                <a:ea typeface="Arial"/>
                <a:cs typeface="Arial"/>
                <a:sym typeface="Arial"/>
              </a:rPr>
              <a:t>S</a:t>
            </a:r>
            <a:r>
              <a:rPr lang="en-US" sz="1800"/>
              <a:t>ýra a její přítel Einar si zatelefonovali a dohodli se, že by se rádi viděli.</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b="0" i="0" u="none">
                <a:solidFill>
                  <a:schemeClr val="dk1"/>
                </a:solidFill>
                <a:latin typeface="Arial"/>
                <a:ea typeface="Arial"/>
                <a:cs typeface="Arial"/>
                <a:sym typeface="Arial"/>
              </a:rPr>
              <a:t>Einar </a:t>
            </a:r>
            <a:r>
              <a:rPr lang="en-US" sz="1800"/>
              <a:t>to oznámí</a:t>
            </a:r>
            <a:r>
              <a:rPr lang="en-US" sz="1800" b="0" i="0" u="none">
                <a:solidFill>
                  <a:schemeClr val="dk1"/>
                </a:solidFill>
                <a:latin typeface="Arial"/>
                <a:ea typeface="Arial"/>
                <a:cs typeface="Arial"/>
                <a:sym typeface="Arial"/>
              </a:rPr>
              <a:t> personálu </a:t>
            </a:r>
            <a:r>
              <a:rPr lang="en-US" sz="1800"/>
              <a:t>domova, aby ho Sára mohla navštívit.</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b="0" i="0" u="none">
                <a:solidFill>
                  <a:schemeClr val="dk1"/>
                </a:solidFill>
                <a:latin typeface="Arial"/>
                <a:ea typeface="Arial"/>
                <a:cs typeface="Arial"/>
                <a:sym typeface="Arial"/>
              </a:rPr>
              <a:t>Einar zavolá Sáře zpět, aby </a:t>
            </a:r>
            <a:r>
              <a:rPr lang="en-US" sz="1800"/>
              <a:t>upřesnil datum a čas setkání.</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Sára požádá personál svého domova, aby jí zařídili přepravu.</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Personál zajistí vůz.</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Personál potvrdí, že vůz je objednán.</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Sára zavolá Einarovi a potvrdí setkání podle možností přepravní služby.</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Sáru odveze vůz k jejímu příteli.</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Probíhá setkání.</a:t>
            </a:r>
          </a:p>
          <a:p>
            <a:pPr marL="457200" marR="0" lvl="0" indent="-457200" algn="l" rtl="0">
              <a:lnSpc>
                <a:spcPct val="100000"/>
              </a:lnSpc>
              <a:spcBef>
                <a:spcPts val="360"/>
              </a:spcBef>
              <a:spcAft>
                <a:spcPts val="0"/>
              </a:spcAft>
              <a:buClr>
                <a:schemeClr val="dk1"/>
              </a:buClr>
              <a:buSzPct val="100000"/>
              <a:buFont typeface="Arial"/>
              <a:buAutoNum type="alphaUcParenBoth"/>
            </a:pPr>
            <a:r>
              <a:rPr lang="en-US" sz="1800"/>
              <a:t>Přepravní služba vyzvedává Sáru v předem domluvený čas, ať je připravená nebo ne. Někdy dorazí vůz příliš brzy, jinde příliš pozdě. </a:t>
            </a:r>
            <a:r>
              <a:rPr lang="en-US" sz="1800" b="0" i="0" u="none">
                <a:solidFill>
                  <a:schemeClr val="dk1"/>
                </a:solidFill>
                <a:latin typeface="Arial"/>
                <a:ea typeface="Arial"/>
                <a:cs typeface="Arial"/>
                <a:sym typeface="Arial"/>
              </a:rPr>
              <a:t>(Björnsdóttir, 2010).</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Příběh Jonniho a Ebby</a:t>
            </a:r>
          </a:p>
        </p:txBody>
      </p:sp>
      <p:sp>
        <p:nvSpPr>
          <p:cNvPr id="156" name="Shape 156"/>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400"/>
              <a:t>Jonniho jsem poznala v roce 1990. Seznámila jsem se s ním v zimě tak, že jsem uklouzla na ledě a spadla mu do náručí. A tam jsem zůstala až do dneška. Věřím, že toho dnes jsme se měli potkat a zůstat spolu navždycky. To byl náš osud. Jeho rodina je úžasná. Podporovali nás od samého začátku a podporují nás pořád. Na Jonniho narozeniny jsme se zasnoubili. Jonni koupil prsten a pak jsme šli za Jooniho mámou a řekli jí to. Pak jsme šli k jeho sestře. Ta nám dala šampaňské a pak jsme šli na večeři. Jenom my dva. Bylo to hrozně romantické. Dva roky na to jsme se vzali. </a:t>
            </a:r>
            <a:r>
              <a:rPr lang="en-US" sz="2400" b="0" i="0" u="none">
                <a:solidFill>
                  <a:schemeClr val="dk1"/>
                </a:solidFill>
                <a:latin typeface="Arial"/>
                <a:ea typeface="Arial"/>
                <a:cs typeface="Arial"/>
                <a:sym typeface="Arial"/>
              </a:rPr>
              <a:t>(Hreinsdóttir, Grétarsson a</a:t>
            </a:r>
            <a:r>
              <a:rPr lang="en-US" sz="2400"/>
              <a:t> </a:t>
            </a:r>
            <a:r>
              <a:rPr lang="en-US" sz="2400" b="0" i="0" u="none">
                <a:solidFill>
                  <a:schemeClr val="dk1"/>
                </a:solidFill>
                <a:latin typeface="Arial"/>
                <a:ea typeface="Arial"/>
                <a:cs typeface="Arial"/>
                <a:sym typeface="Arial"/>
              </a:rPr>
              <a:t>Stefánsdóttir, 2015)</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Navždy dětmi</a:t>
            </a:r>
          </a:p>
        </p:txBody>
      </p:sp>
      <p:sp>
        <p:nvSpPr>
          <p:cNvPr id="162" name="Shape 162"/>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sz="2800" b="0" i="0" u="none">
                <a:solidFill>
                  <a:schemeClr val="dk1"/>
                </a:solidFill>
                <a:latin typeface="Arial"/>
                <a:ea typeface="Arial"/>
                <a:cs typeface="Arial"/>
                <a:sym typeface="Arial"/>
              </a:rPr>
              <a:t>“Mentálně retardovaní“ zůstanou navždy dětmi, protože jejich zbrž</a:t>
            </a:r>
            <a:r>
              <a:rPr lang="en-US" sz="2800"/>
              <a:t>ěný</a:t>
            </a:r>
            <a:r>
              <a:rPr lang="en-US" sz="2800" b="0" i="0" u="none">
                <a:solidFill>
                  <a:schemeClr val="dk1"/>
                </a:solidFill>
                <a:latin typeface="Arial"/>
                <a:ea typeface="Arial"/>
                <a:cs typeface="Arial"/>
                <a:sym typeface="Arial"/>
              </a:rPr>
              <a:t> vývoj je předurčuje k tomu, aby </a:t>
            </a:r>
            <a:r>
              <a:rPr lang="en-US" sz="2800"/>
              <a:t>jim zůstal mozek dítěte, třebaže jsou fyzicky dospělí</a:t>
            </a:r>
            <a:r>
              <a:rPr lang="en-US" sz="2800" b="0" i="0" u="none">
                <a:solidFill>
                  <a:schemeClr val="dk1"/>
                </a:solidFill>
                <a:latin typeface="Arial"/>
                <a:ea typeface="Arial"/>
                <a:cs typeface="Arial"/>
                <a:sym typeface="Arial"/>
              </a:rPr>
              <a:t> (Buck, 1950).</a:t>
            </a:r>
          </a:p>
          <a:p>
            <a:pPr marL="338137" marR="0" lvl="0" indent="-338137" algn="l" rtl="0">
              <a:lnSpc>
                <a:spcPct val="100000"/>
              </a:lnSpc>
              <a:spcBef>
                <a:spcPts val="560"/>
              </a:spcBef>
              <a:spcAft>
                <a:spcPts val="0"/>
              </a:spcAft>
              <a:buClr>
                <a:schemeClr val="dk1"/>
              </a:buClr>
              <a:buSzPct val="100000"/>
              <a:buFont typeface="Arial"/>
              <a:buChar char="•"/>
            </a:pPr>
            <a:r>
              <a:rPr lang="en-US" sz="2800"/>
              <a:t>Stejně jako bylo nemyslitelné mluvit s dětmi o sexu, bylo nemyslitelné mluvit o sexu s dospělými lidmi s mentálním postižením. Ochrana jejich přirozené nevinnosti byla prioritou a zapadala do filozofie “nevědomost je blažená.”</a:t>
            </a:r>
            <a:r>
              <a:rPr lang="en-US" sz="2800" b="0" i="0" u="none">
                <a:solidFill>
                  <a:schemeClr val="dk1"/>
                </a:solidFill>
                <a:latin typeface="Arial"/>
                <a:ea typeface="Arial"/>
                <a:cs typeface="Arial"/>
                <a:sym typeface="Arial"/>
              </a:rPr>
              <a:t> (McCarthy, 1999)</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Navždy dětmi</a:t>
            </a:r>
          </a:p>
        </p:txBody>
      </p:sp>
      <p:sp>
        <p:nvSpPr>
          <p:cNvPr id="169" name="Shape 169"/>
          <p:cNvSpPr txBox="1">
            <a:spLocks noGrp="1"/>
          </p:cNvSpPr>
          <p:nvPr>
            <p:ph type="body" idx="1"/>
          </p:nvPr>
        </p:nvSpPr>
        <p:spPr>
          <a:xfrm>
            <a:off x="509587" y="2395536"/>
            <a:ext cx="4494212" cy="4408486"/>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sz="2400"/>
              <a:t>Personál a členové rodiny se často chovají k lidem s mentálním postižením jako k věčným dětem</a:t>
            </a:r>
          </a:p>
          <a:p>
            <a:pPr marL="338137" marR="0" lvl="0" indent="-338137" algn="l" rtl="0">
              <a:lnSpc>
                <a:spcPct val="100000"/>
              </a:lnSpc>
              <a:spcBef>
                <a:spcPts val="480"/>
              </a:spcBef>
              <a:spcAft>
                <a:spcPts val="0"/>
              </a:spcAft>
              <a:buClr>
                <a:schemeClr val="dk1"/>
              </a:buClr>
              <a:buSzPct val="100000"/>
              <a:buFont typeface="Arial"/>
              <a:buChar char="•"/>
            </a:pPr>
            <a:r>
              <a:rPr lang="en-US" sz="2400"/>
              <a:t>Neměli povoleno navazovat milostné vztahy</a:t>
            </a:r>
          </a:p>
          <a:p>
            <a:pPr marL="338137" marR="0" lvl="0" indent="-338137" algn="l" rtl="0">
              <a:lnSpc>
                <a:spcPct val="100000"/>
              </a:lnSpc>
              <a:spcBef>
                <a:spcPts val="480"/>
              </a:spcBef>
              <a:spcAft>
                <a:spcPts val="0"/>
              </a:spcAft>
              <a:buClr>
                <a:schemeClr val="dk1"/>
              </a:buClr>
              <a:buSzPct val="100000"/>
              <a:buFont typeface="Arial"/>
              <a:buChar char="•"/>
            </a:pPr>
            <a:r>
              <a:rPr lang="en-US" sz="2400"/>
              <a:t>Nedostatek sexuální výchovy</a:t>
            </a:r>
          </a:p>
          <a:p>
            <a:pPr marL="338137" marR="0" lvl="0" indent="-338137" algn="l" rtl="0">
              <a:lnSpc>
                <a:spcPct val="100000"/>
              </a:lnSpc>
              <a:spcBef>
                <a:spcPts val="480"/>
              </a:spcBef>
              <a:spcAft>
                <a:spcPts val="0"/>
              </a:spcAft>
              <a:buClr>
                <a:schemeClr val="dk1"/>
              </a:buClr>
              <a:buSzPct val="100000"/>
              <a:buFont typeface="Arial"/>
              <a:buChar char="•"/>
            </a:pPr>
            <a:r>
              <a:rPr lang="en-US" sz="2400"/>
              <a:t>Nedostatek povědomí o tématech týkajících se sexu a genderových tématech</a:t>
            </a:r>
          </a:p>
        </p:txBody>
      </p:sp>
      <p:pic>
        <p:nvPicPr>
          <p:cNvPr id="170" name="Shape 170"/>
          <p:cNvPicPr preferRelativeResize="0">
            <a:picLocks noGrp="1"/>
          </p:cNvPicPr>
          <p:nvPr>
            <p:ph type="body" idx="2"/>
          </p:nvPr>
        </p:nvPicPr>
        <p:blipFill rotWithShape="1">
          <a:blip r:embed="rId3">
            <a:alphaModFix/>
          </a:blip>
          <a:srcRect/>
          <a:stretch/>
        </p:blipFill>
        <p:spPr>
          <a:xfrm>
            <a:off x="5754687" y="3062286"/>
            <a:ext cx="3333750" cy="3076574"/>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Vzdělávání a věčné děti</a:t>
            </a:r>
          </a:p>
        </p:txBody>
      </p:sp>
      <p:sp>
        <p:nvSpPr>
          <p:cNvPr id="177" name="Shape 177"/>
          <p:cNvSpPr txBox="1">
            <a:spLocks noGrp="1"/>
          </p:cNvSpPr>
          <p:nvPr>
            <p:ph type="body" idx="1"/>
          </p:nvPr>
        </p:nvSpPr>
        <p:spPr>
          <a:xfrm>
            <a:off x="509587" y="2395536"/>
            <a:ext cx="4494212" cy="4408486"/>
          </a:xfrm>
          <a:prstGeom prst="rect">
            <a:avLst/>
          </a:prstGeom>
          <a:noFill/>
          <a:ln>
            <a:noFill/>
          </a:ln>
        </p:spPr>
        <p:txBody>
          <a:bodyPr lIns="90775" tIns="45375" rIns="90775" bIns="45375" anchor="t" anchorCtr="0">
            <a:noAutofit/>
          </a:bodyPr>
          <a:lstStyle/>
          <a:p>
            <a:pPr marL="338137" lvl="0" rtl="0">
              <a:lnSpc>
                <a:spcPct val="90000"/>
              </a:lnSpc>
              <a:spcBef>
                <a:spcPts val="0"/>
              </a:spcBef>
              <a:buClr>
                <a:schemeClr val="dk1"/>
              </a:buClr>
              <a:buSzPct val="100000"/>
              <a:buFont typeface="Arial"/>
              <a:buChar char="•"/>
            </a:pPr>
            <a:r>
              <a:rPr lang="en-US">
                <a:latin typeface="Calibri"/>
                <a:ea typeface="Calibri"/>
                <a:cs typeface="Calibri"/>
                <a:sym typeface="Calibri"/>
              </a:rPr>
              <a:t>Genderově segregované vzdělávání</a:t>
            </a:r>
          </a:p>
          <a:p>
            <a:pPr marL="338137" lvl="0" rtl="0">
              <a:lnSpc>
                <a:spcPct val="90000"/>
              </a:lnSpc>
              <a:spcBef>
                <a:spcPts val="1000"/>
              </a:spcBef>
              <a:buClr>
                <a:schemeClr val="dk1"/>
              </a:buClr>
              <a:buSzPct val="100000"/>
              <a:buFont typeface="Arial"/>
              <a:buChar char="•"/>
            </a:pPr>
            <a:r>
              <a:rPr lang="en-US">
                <a:latin typeface="Calibri"/>
                <a:ea typeface="Calibri"/>
                <a:cs typeface="Calibri"/>
                <a:sym typeface="Calibri"/>
              </a:rPr>
              <a:t>Ženám jsou nabízeny lekce kosmetiky</a:t>
            </a:r>
          </a:p>
          <a:p>
            <a:pPr marL="338137" lvl="0" rtl="0">
              <a:lnSpc>
                <a:spcPct val="90000"/>
              </a:lnSpc>
              <a:spcBef>
                <a:spcPts val="1000"/>
              </a:spcBef>
              <a:buClr>
                <a:schemeClr val="dk1"/>
              </a:buClr>
              <a:buSzPct val="100000"/>
              <a:buFont typeface="Arial"/>
              <a:buChar char="•"/>
            </a:pPr>
            <a:r>
              <a:rPr lang="en-US">
                <a:latin typeface="Calibri"/>
                <a:ea typeface="Calibri"/>
                <a:cs typeface="Calibri"/>
                <a:sym typeface="Calibri"/>
              </a:rPr>
              <a:t>Mužům jsou nabízeny sportovní aktivity, lekce počítačové výchovy a řízení auta</a:t>
            </a:r>
          </a:p>
          <a:p>
            <a:pPr marL="338137" lvl="0" rtl="0">
              <a:lnSpc>
                <a:spcPct val="90000"/>
              </a:lnSpc>
              <a:spcBef>
                <a:spcPts val="1000"/>
              </a:spcBef>
              <a:buClr>
                <a:schemeClr val="dk1"/>
              </a:buClr>
              <a:buSzPct val="100000"/>
              <a:buFont typeface="Arial"/>
              <a:buChar char="•"/>
            </a:pPr>
            <a:r>
              <a:rPr lang="en-US">
                <a:latin typeface="Calibri"/>
                <a:ea typeface="Calibri"/>
                <a:cs typeface="Calibri"/>
                <a:sym typeface="Calibri"/>
              </a:rPr>
              <a:t>Genderová normalizace?</a:t>
            </a:r>
          </a:p>
          <a:p>
            <a:pPr marL="338137" marR="0" lvl="0" indent="-338137" algn="l" rtl="0">
              <a:lnSpc>
                <a:spcPct val="100000"/>
              </a:lnSpc>
              <a:spcBef>
                <a:spcPts val="560"/>
              </a:spcBef>
              <a:spcAft>
                <a:spcPts val="0"/>
              </a:spcAft>
              <a:buClr>
                <a:schemeClr val="dk1"/>
              </a:buClr>
              <a:buSzPct val="100000"/>
              <a:buFont typeface="Arial"/>
              <a:buChar char="•"/>
            </a:pPr>
            <a:endParaRPr/>
          </a:p>
        </p:txBody>
      </p:sp>
      <p:sp>
        <p:nvSpPr>
          <p:cNvPr id="178" name="Shape 178"/>
          <p:cNvSpPr txBox="1">
            <a:spLocks noGrp="1"/>
          </p:cNvSpPr>
          <p:nvPr>
            <p:ph type="body" idx="2"/>
          </p:nvPr>
        </p:nvSpPr>
        <p:spPr>
          <a:xfrm>
            <a:off x="5173662" y="2395536"/>
            <a:ext cx="4494212" cy="4408486"/>
          </a:xfrm>
          <a:prstGeom prst="rect">
            <a:avLst/>
          </a:prstGeom>
          <a:noFill/>
          <a:ln>
            <a:noFill/>
          </a:ln>
        </p:spPr>
        <p:txBody>
          <a:bodyPr lIns="90775" tIns="45375" rIns="90775" bIns="45375" anchor="t" anchorCtr="0">
            <a:noAutofit/>
          </a:bodyPr>
          <a:lstStyle/>
          <a:p>
            <a:pPr marL="338137" lvl="0" rtl="0">
              <a:lnSpc>
                <a:spcPct val="90000"/>
              </a:lnSpc>
              <a:spcBef>
                <a:spcPts val="0"/>
              </a:spcBef>
              <a:buClr>
                <a:schemeClr val="dk1"/>
              </a:buClr>
              <a:buSzPct val="100000"/>
              <a:buFont typeface="Arial"/>
              <a:buChar char="•"/>
            </a:pPr>
            <a:r>
              <a:rPr lang="en-US">
                <a:latin typeface="Calibri"/>
                <a:ea typeface="Calibri"/>
                <a:cs typeface="Calibri"/>
                <a:sym typeface="Calibri"/>
              </a:rPr>
              <a:t>Stereotyp věčných dětí</a:t>
            </a:r>
          </a:p>
          <a:p>
            <a:pPr marL="338137" lvl="0" rtl="0">
              <a:lnSpc>
                <a:spcPct val="90000"/>
              </a:lnSpc>
              <a:spcBef>
                <a:spcPts val="1000"/>
              </a:spcBef>
              <a:buClr>
                <a:schemeClr val="dk1"/>
              </a:buClr>
              <a:buSzPct val="100000"/>
              <a:buFont typeface="Arial"/>
              <a:buChar char="•"/>
            </a:pPr>
            <a:r>
              <a:rPr lang="en-US">
                <a:latin typeface="Calibri"/>
                <a:ea typeface="Calibri"/>
                <a:cs typeface="Calibri"/>
                <a:sym typeface="Calibri"/>
              </a:rPr>
              <a:t>Postižení jako primární identita</a:t>
            </a:r>
          </a:p>
        </p:txBody>
      </p:sp>
      <p:pic>
        <p:nvPicPr>
          <p:cNvPr id="179" name="Shape 179"/>
          <p:cNvPicPr preferRelativeResize="0"/>
          <p:nvPr/>
        </p:nvPicPr>
        <p:blipFill rotWithShape="1">
          <a:blip r:embed="rId3">
            <a:alphaModFix/>
          </a:blip>
          <a:srcRect/>
          <a:stretch/>
        </p:blipFill>
        <p:spPr>
          <a:xfrm>
            <a:off x="5448300" y="4598987"/>
            <a:ext cx="3252787" cy="1627186"/>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Závěr</a:t>
            </a:r>
          </a:p>
        </p:txBody>
      </p:sp>
      <p:sp>
        <p:nvSpPr>
          <p:cNvPr id="186" name="Shape 186"/>
          <p:cNvSpPr txBox="1">
            <a:spLocks noGrp="1"/>
          </p:cNvSpPr>
          <p:nvPr>
            <p:ph type="body" idx="1"/>
          </p:nvPr>
        </p:nvSpPr>
        <p:spPr>
          <a:xfrm>
            <a:off x="370125" y="2295525"/>
            <a:ext cx="9297899" cy="4333799"/>
          </a:xfrm>
          <a:prstGeom prst="rect">
            <a:avLst/>
          </a:prstGeom>
          <a:noFill/>
          <a:ln>
            <a:noFill/>
          </a:ln>
        </p:spPr>
        <p:txBody>
          <a:bodyPr lIns="90775" tIns="45375" rIns="90775" bIns="45375" anchor="t" anchorCtr="0">
            <a:noAutofit/>
          </a:bodyPr>
          <a:lstStyle/>
          <a:p>
            <a:pPr marL="338137" marR="0" lvl="0" indent="-338137" algn="l" rtl="0">
              <a:lnSpc>
                <a:spcPct val="80000"/>
              </a:lnSpc>
              <a:spcBef>
                <a:spcPts val="0"/>
              </a:spcBef>
              <a:spcAft>
                <a:spcPts val="0"/>
              </a:spcAft>
              <a:buClr>
                <a:schemeClr val="dk1"/>
              </a:buClr>
              <a:buSzPct val="100000"/>
              <a:buFont typeface="Arial"/>
              <a:buChar char="•"/>
            </a:pPr>
            <a:r>
              <a:rPr lang="en-US" sz="3000" b="0" i="0" u="none">
                <a:solidFill>
                  <a:schemeClr val="dk1"/>
                </a:solidFill>
                <a:latin typeface="Arial"/>
                <a:ea typeface="Arial"/>
                <a:cs typeface="Arial"/>
                <a:sym typeface="Arial"/>
              </a:rPr>
              <a:t>Hist</a:t>
            </a:r>
            <a:r>
              <a:rPr lang="en-US" sz="3000"/>
              <a:t>oricky platilo, že ženy s postižením byly daleko častěji institucionalizovány, nedobrovolně sterilizovány a sexuálně zneužívány</a:t>
            </a:r>
          </a:p>
          <a:p>
            <a:pPr marL="338137" marR="0" lvl="0" indent="-338137" algn="l" rtl="0">
              <a:lnSpc>
                <a:spcPct val="80000"/>
              </a:lnSpc>
              <a:spcBef>
                <a:spcPts val="600"/>
              </a:spcBef>
              <a:spcAft>
                <a:spcPts val="0"/>
              </a:spcAft>
              <a:buClr>
                <a:schemeClr val="dk1"/>
              </a:buClr>
              <a:buSzPct val="100000"/>
              <a:buFont typeface="Arial"/>
              <a:buChar char="•"/>
            </a:pPr>
            <a:r>
              <a:rPr lang="en-US" sz="3000"/>
              <a:t>Nesrovnalosti mezi zákony a skutečností</a:t>
            </a:r>
          </a:p>
          <a:p>
            <a:pPr marL="338137" marR="0" lvl="0" indent="-338137" algn="l" rtl="0">
              <a:lnSpc>
                <a:spcPct val="80000"/>
              </a:lnSpc>
              <a:spcBef>
                <a:spcPts val="600"/>
              </a:spcBef>
              <a:spcAft>
                <a:spcPts val="0"/>
              </a:spcAft>
              <a:buClr>
                <a:schemeClr val="dk1"/>
              </a:buClr>
              <a:buSzPct val="100000"/>
              <a:buFont typeface="Arial"/>
              <a:buChar char="•"/>
            </a:pPr>
            <a:r>
              <a:rPr lang="en-US" sz="3000"/>
              <a:t>Nevědomost není nikdy blažená, jde-li o sexualitu</a:t>
            </a:r>
          </a:p>
          <a:p>
            <a:pPr marL="338137" marR="0" lvl="0" indent="-338137" algn="l" rtl="0">
              <a:lnSpc>
                <a:spcPct val="80000"/>
              </a:lnSpc>
              <a:spcBef>
                <a:spcPts val="600"/>
              </a:spcBef>
              <a:spcAft>
                <a:spcPts val="0"/>
              </a:spcAft>
              <a:buClr>
                <a:schemeClr val="dk1"/>
              </a:buClr>
              <a:buSzPct val="100000"/>
              <a:buFont typeface="Arial"/>
              <a:buChar char="•"/>
            </a:pPr>
            <a:r>
              <a:rPr lang="en-US" sz="3000"/>
              <a:t>Hluboce zakořeněné stereotypy a zlehčování pocitů jiných má vliv na to, jaké služby poskytujeme</a:t>
            </a:r>
          </a:p>
          <a:p>
            <a:pPr marL="338137" marR="0" lvl="0" indent="-338137" algn="l" rtl="0">
              <a:lnSpc>
                <a:spcPct val="80000"/>
              </a:lnSpc>
              <a:spcBef>
                <a:spcPts val="600"/>
              </a:spcBef>
              <a:spcAft>
                <a:spcPts val="0"/>
              </a:spcAft>
              <a:buClr>
                <a:schemeClr val="dk1"/>
              </a:buClr>
              <a:buSzPct val="100000"/>
              <a:buFont typeface="Arial"/>
              <a:buChar char="•"/>
            </a:pPr>
            <a:r>
              <a:rPr lang="en-US" sz="3000" b="0" i="0" u="sng">
                <a:solidFill>
                  <a:schemeClr val="dk1"/>
                </a:solidFill>
                <a:latin typeface="Arial"/>
                <a:ea typeface="Arial"/>
                <a:cs typeface="Arial"/>
                <a:sym typeface="Arial"/>
              </a:rPr>
              <a:t>Má nejlepší rada</a:t>
            </a:r>
            <a:r>
              <a:rPr lang="en-US" sz="3000" b="0" i="0" u="none">
                <a:solidFill>
                  <a:schemeClr val="dk1"/>
                </a:solidFill>
                <a:latin typeface="Arial"/>
                <a:ea typeface="Arial"/>
                <a:cs typeface="Arial"/>
                <a:sym typeface="Arial"/>
              </a:rPr>
              <a:t>: </a:t>
            </a:r>
            <a:r>
              <a:rPr lang="en-US" sz="3000"/>
              <a:t>Zeptejte se jich, jakou podporu si přejí a jakou podporu potřebují</a:t>
            </a:r>
          </a:p>
          <a:p>
            <a:pPr marL="338137" marR="0" lvl="0" indent="-338137" algn="l" rtl="0">
              <a:lnSpc>
                <a:spcPct val="80000"/>
              </a:lnSpc>
              <a:spcBef>
                <a:spcPts val="600"/>
              </a:spcBef>
              <a:spcAft>
                <a:spcPts val="0"/>
              </a:spcAft>
              <a:buClr>
                <a:schemeClr val="dk1"/>
              </a:buClr>
              <a:buSzPct val="100000"/>
              <a:buFont typeface="Arial"/>
              <a:buNone/>
            </a:pPr>
            <a:endParaRPr sz="3000" b="0" i="0" u="none">
              <a:solidFill>
                <a:schemeClr val="dk1"/>
              </a:solidFill>
              <a:latin typeface="Arial"/>
              <a:ea typeface="Arial"/>
              <a:cs typeface="Arial"/>
              <a:sym typeface="Arial"/>
            </a:endParaRPr>
          </a:p>
          <a:p>
            <a:pPr marL="338138" marR="0" lvl="0" indent="-338138" algn="l" rtl="0">
              <a:spcBef>
                <a:spcPts val="600"/>
              </a:spcBef>
              <a:spcAft>
                <a:spcPts val="0"/>
              </a:spcAft>
              <a:buClr>
                <a:schemeClr val="dk1"/>
              </a:buClr>
              <a:buSzPct val="100000"/>
              <a:buFont typeface="Arial"/>
              <a:buNone/>
            </a:pPr>
            <a:endParaRPr sz="30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Historie</a:t>
            </a:r>
          </a:p>
        </p:txBody>
      </p:sp>
      <p:sp>
        <p:nvSpPr>
          <p:cNvPr id="97" name="Shape 97"/>
          <p:cNvSpPr txBox="1">
            <a:spLocks noGrp="1"/>
          </p:cNvSpPr>
          <p:nvPr>
            <p:ph type="body" idx="1"/>
          </p:nvPr>
        </p:nvSpPr>
        <p:spPr>
          <a:xfrm>
            <a:off x="509587" y="2395536"/>
            <a:ext cx="4494212" cy="4408486"/>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Institu</a:t>
            </a:r>
            <a:r>
              <a:rPr lang="en-US" sz="2000"/>
              <a:t>cionalizace lidí s mentálím postižením začala v polovině 19. století</a:t>
            </a:r>
          </a:p>
          <a:p>
            <a:pPr marL="338137" marR="0" lvl="0" indent="-338137" algn="l" rtl="0">
              <a:lnSpc>
                <a:spcPct val="100000"/>
              </a:lnSpc>
              <a:spcBef>
                <a:spcPts val="400"/>
              </a:spcBef>
              <a:spcAft>
                <a:spcPts val="0"/>
              </a:spcAft>
              <a:buClr>
                <a:schemeClr val="dk1"/>
              </a:buClr>
              <a:buSzPct val="100000"/>
              <a:buFont typeface="Arial"/>
              <a:buChar char="•"/>
            </a:pPr>
            <a:r>
              <a:rPr lang="en-US" sz="2000"/>
              <a:t>Častěji byly institucionalizovány ženy</a:t>
            </a:r>
          </a:p>
          <a:p>
            <a:pPr marL="338137" marR="0" lvl="0" indent="-338137" algn="l" rtl="0">
              <a:lnSpc>
                <a:spcPct val="100000"/>
              </a:lnSpc>
              <a:spcBef>
                <a:spcPts val="400"/>
              </a:spcBef>
              <a:spcAft>
                <a:spcPts val="0"/>
              </a:spcAft>
              <a:buClr>
                <a:schemeClr val="dk1"/>
              </a:buClr>
              <a:buSzPct val="100000"/>
              <a:buFont typeface="Arial"/>
              <a:buChar char="•"/>
            </a:pPr>
            <a:r>
              <a:rPr lang="en-US" sz="2000"/>
              <a:t>V institucích panovala genderová segregace</a:t>
            </a:r>
          </a:p>
          <a:p>
            <a:pPr marL="338137" marR="0" lvl="0" indent="-338137" algn="l" rtl="0">
              <a:lnSpc>
                <a:spcPct val="100000"/>
              </a:lnSpc>
              <a:spcBef>
                <a:spcPts val="400"/>
              </a:spcBef>
              <a:spcAft>
                <a:spcPts val="0"/>
              </a:spcAft>
              <a:buClr>
                <a:schemeClr val="dk1"/>
              </a:buClr>
              <a:buSzPct val="100000"/>
              <a:buFont typeface="Arial"/>
              <a:buChar char="•"/>
            </a:pPr>
            <a:r>
              <a:rPr lang="en-US" sz="2000" b="0" i="0" u="none" strike="noStrike" cap="none">
                <a:solidFill>
                  <a:schemeClr val="dk1"/>
                </a:solidFill>
                <a:latin typeface="Arial"/>
                <a:ea typeface="Arial"/>
                <a:cs typeface="Arial"/>
                <a:sym typeface="Arial"/>
              </a:rPr>
              <a:t>Sterilizace žen s mentálním postižením</a:t>
            </a:r>
          </a:p>
          <a:p>
            <a:pPr marL="338137" marR="0" lvl="0" indent="-338137" algn="l" rtl="0">
              <a:lnSpc>
                <a:spcPct val="100000"/>
              </a:lnSpc>
              <a:spcBef>
                <a:spcPts val="400"/>
              </a:spcBef>
              <a:spcAft>
                <a:spcPts val="0"/>
              </a:spcAft>
              <a:buClr>
                <a:schemeClr val="dk1"/>
              </a:buClr>
              <a:buSzPct val="100000"/>
              <a:buFont typeface="Arial"/>
              <a:buChar char="•"/>
            </a:pPr>
            <a:r>
              <a:rPr lang="en-US" sz="2000"/>
              <a:t>Během procesu deinstitucionalizace byla nedobrovolná sterilizace zakázána</a:t>
            </a:r>
          </a:p>
        </p:txBody>
      </p:sp>
      <p:pic>
        <p:nvPicPr>
          <p:cNvPr id="98" name="Shape 98"/>
          <p:cNvPicPr preferRelativeResize="0">
            <a:picLocks noGrp="1"/>
          </p:cNvPicPr>
          <p:nvPr>
            <p:ph type="body" idx="2"/>
          </p:nvPr>
        </p:nvPicPr>
        <p:blipFill rotWithShape="1">
          <a:blip r:embed="rId3">
            <a:alphaModFix/>
          </a:blip>
          <a:srcRect/>
          <a:stretch/>
        </p:blipFill>
        <p:spPr>
          <a:xfrm>
            <a:off x="5330825" y="3201986"/>
            <a:ext cx="4222750" cy="2767012"/>
          </a:xfrm>
          <a:prstGeom prst="rect">
            <a:avLst/>
          </a:prstGeom>
          <a:noFill/>
          <a:ln>
            <a:noFill/>
          </a:ln>
        </p:spPr>
      </p:pic>
      <p:sp>
        <p:nvSpPr>
          <p:cNvPr id="99" name="Shape 99"/>
          <p:cNvSpPr txBox="1"/>
          <p:nvPr/>
        </p:nvSpPr>
        <p:spPr>
          <a:xfrm>
            <a:off x="5570537" y="6184900"/>
            <a:ext cx="3743324" cy="369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a:solidFill>
                  <a:schemeClr val="dk1"/>
                </a:solidFill>
              </a:rPr>
              <a:t>Ústav v</a:t>
            </a:r>
            <a:r>
              <a:rPr lang="en-US" sz="1800" b="0" i="0" u="none" strike="noStrike" cap="none">
                <a:solidFill>
                  <a:schemeClr val="dk1"/>
                </a:solidFill>
                <a:latin typeface="Arial"/>
                <a:ea typeface="Arial"/>
                <a:cs typeface="Arial"/>
                <a:sym typeface="Arial"/>
              </a:rPr>
              <a:t> Kópavogurz, Island</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800" b="1" i="0" u="none" strike="noStrike" cap="none">
                <a:solidFill>
                  <a:schemeClr val="dk1"/>
                </a:solidFill>
                <a:latin typeface="Arial"/>
                <a:ea typeface="Arial"/>
                <a:cs typeface="Arial"/>
                <a:sym typeface="Arial"/>
              </a:rPr>
              <a:t>Ebb</a:t>
            </a:r>
            <a:r>
              <a:rPr lang="en-US"/>
              <a:t>in příběh z knihy </a:t>
            </a:r>
            <a:r>
              <a:rPr lang="en-US" i="1"/>
              <a:t>Sexualita a vztahy</a:t>
            </a:r>
          </a:p>
        </p:txBody>
      </p:sp>
      <p:sp>
        <p:nvSpPr>
          <p:cNvPr id="105" name="Shape 105"/>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400"/>
              <a:t>Narodila jsem se v Reykjavíku v prosinci roku 1950. Ze všech sourozenců jsem byla nejstarší. Bydlela jsem u rodičů až do 19 let, kdy mi umřela máma. Když mi bylo 14 let, tak mě sterilizovali. Tou dobou jsem žila s rodiči a sourozenci. Dozvěděla jsem se o tom až když mi bylo 27 let. V té době jsem žila v ústavu. Když jsem vyrůstala, nikdy jsem neměla pocit, že bych se nějak lišila od svých sourozenců a bylo mi líto, že si mysleli, že jsem nějaká jiná. Nebyla jsem naštvaná, že nemůžu mít děti. Nikdy jsem vlastně děti mít nechtěla, ale bylo ponižující, že mě poslali na operaci a lhali mi, že mi musí vyndat slepé střevo.</a:t>
            </a:r>
            <a:r>
              <a:rPr lang="en-US" sz="2400" b="0" i="0" u="none" strike="noStrike" cap="none">
                <a:solidFill>
                  <a:schemeClr val="dk1"/>
                </a:solidFill>
                <a:latin typeface="Arial"/>
                <a:ea typeface="Arial"/>
                <a:cs typeface="Arial"/>
                <a:sym typeface="Arial"/>
              </a:rPr>
              <a:t> (Hreinsdóttir, Grétarsson a Stefánsdóttir, 2015)</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800" b="1" i="0" u="none" strike="noStrike" cap="none">
                <a:solidFill>
                  <a:schemeClr val="dk1"/>
                </a:solidFill>
                <a:latin typeface="Arial"/>
                <a:ea typeface="Arial"/>
                <a:cs typeface="Arial"/>
                <a:sym typeface="Arial"/>
              </a:rPr>
              <a:t>N</a:t>
            </a:r>
            <a:r>
              <a:rPr lang="en-US"/>
              <a:t>ová právní úprava informovaného souhlasu</a:t>
            </a:r>
          </a:p>
        </p:txBody>
      </p:sp>
      <p:sp>
        <p:nvSpPr>
          <p:cNvPr id="111" name="Shape 111"/>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sz="2800"/>
              <a:t>Zákon umožňuje sterlizaci nebo potrat bez souhlasu dané osoby v případě, že </a:t>
            </a:r>
            <a:r>
              <a:rPr lang="en-US" sz="2800" b="0" i="0" u="none" strike="noStrike" cap="none">
                <a:solidFill>
                  <a:schemeClr val="dk1"/>
                </a:solidFill>
                <a:latin typeface="Arial"/>
                <a:ea typeface="Arial"/>
                <a:cs typeface="Arial"/>
                <a:sym typeface="Arial"/>
              </a:rPr>
              <a:t>"fyzick</a:t>
            </a:r>
            <a:r>
              <a:rPr lang="en-US" sz="2800"/>
              <a:t>é</a:t>
            </a:r>
            <a:r>
              <a:rPr lang="en-US" sz="2800" b="0" i="0" u="none" strike="noStrike" cap="none">
                <a:solidFill>
                  <a:schemeClr val="dk1"/>
                </a:solidFill>
                <a:latin typeface="Arial"/>
                <a:ea typeface="Arial"/>
                <a:cs typeface="Arial"/>
                <a:sym typeface="Arial"/>
              </a:rPr>
              <a:t> nebo mentální onemocnění závažně snižuje schopnost [jedince] pečovat o děti a vychovávat je</a:t>
            </a:r>
            <a:r>
              <a:rPr lang="en-US" sz="2800"/>
              <a:t>.</a:t>
            </a:r>
            <a:r>
              <a:rPr lang="en-US" sz="2800" b="0" i="0" u="none" strike="noStrike" cap="none">
                <a:solidFill>
                  <a:schemeClr val="dk1"/>
                </a:solidFill>
                <a:latin typeface="Arial"/>
                <a:ea typeface="Arial"/>
                <a:cs typeface="Arial"/>
                <a:sym typeface="Arial"/>
              </a:rPr>
              <a:t>"</a:t>
            </a:r>
          </a:p>
          <a:p>
            <a:pPr marL="338137" marR="0" lvl="0" indent="-338137" algn="l" rtl="0">
              <a:lnSpc>
                <a:spcPct val="100000"/>
              </a:lnSpc>
              <a:spcBef>
                <a:spcPts val="560"/>
              </a:spcBef>
              <a:spcAft>
                <a:spcPts val="0"/>
              </a:spcAft>
              <a:buClr>
                <a:schemeClr val="dk1"/>
              </a:buClr>
              <a:buSzPct val="100000"/>
              <a:buFont typeface="Arial"/>
              <a:buChar char="•"/>
            </a:pPr>
            <a:r>
              <a:rPr lang="en-US" sz="2800"/>
              <a:t>Zákon povoluje sterilizovat jedince s </a:t>
            </a:r>
            <a:r>
              <a:rPr lang="en-US" sz="2800" b="0" i="0" u="none" strike="noStrike" cap="none">
                <a:solidFill>
                  <a:schemeClr val="dk1"/>
                </a:solidFill>
                <a:latin typeface="Arial"/>
                <a:ea typeface="Arial"/>
                <a:cs typeface="Arial"/>
                <a:sym typeface="Arial"/>
              </a:rPr>
              <a:t>"</a:t>
            </a:r>
            <a:r>
              <a:rPr lang="en-US" sz="2800"/>
              <a:t>duševním</a:t>
            </a:r>
            <a:r>
              <a:rPr lang="en-US" sz="2800" b="0" i="0" u="none" strike="noStrike" cap="none">
                <a:solidFill>
                  <a:schemeClr val="dk1"/>
                </a:solidFill>
                <a:latin typeface="Arial"/>
                <a:ea typeface="Arial"/>
                <a:cs typeface="Arial"/>
                <a:sym typeface="Arial"/>
              </a:rPr>
              <a:t> onemocn</a:t>
            </a:r>
            <a:r>
              <a:rPr lang="en-US" sz="2800"/>
              <a:t>ěním, těžkým mentálním postižením nebo jinou mentální poruchou</a:t>
            </a:r>
            <a:r>
              <a:rPr lang="en-US" sz="2800" b="0" i="0" u="none" strike="noStrike" cap="none">
                <a:solidFill>
                  <a:schemeClr val="dk1"/>
                </a:solidFill>
                <a:latin typeface="Arial"/>
                <a:ea typeface="Arial"/>
                <a:cs typeface="Arial"/>
                <a:sym typeface="Arial"/>
              </a:rPr>
              <a:t>" bez jejich souhlasu, požádá</a:t>
            </a:r>
            <a:r>
              <a:rPr lang="en-US" sz="2800"/>
              <a:t>-li o to nebo schválí-li to zákonný zástupce tohoto jedince (většinou rodič).</a:t>
            </a:r>
            <a:r>
              <a:rPr lang="en-US" sz="2800" b="0" i="0" u="none" strike="noStrike" cap="none">
                <a:solidFill>
                  <a:schemeClr val="dk1"/>
                </a:solidFill>
                <a:latin typeface="Arial"/>
                <a:ea typeface="Arial"/>
                <a:cs typeface="Arial"/>
                <a:sym typeface="Arial"/>
              </a:rPr>
              <a:t> (</a:t>
            </a:r>
            <a:r>
              <a:rPr lang="en-US" sz="2800"/>
              <a:t>č</a:t>
            </a:r>
            <a:r>
              <a:rPr lang="en-US" sz="2800" b="0" i="0" u="none" strike="noStrike" cap="none">
                <a:solidFill>
                  <a:schemeClr val="dk1"/>
                </a:solidFill>
                <a:latin typeface="Arial"/>
                <a:ea typeface="Arial"/>
                <a:cs typeface="Arial"/>
                <a:sym typeface="Arial"/>
              </a:rPr>
              <a:t>. 25/1975)</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Problém s informovaným souhlasem</a:t>
            </a:r>
          </a:p>
        </p:txBody>
      </p:sp>
      <p:sp>
        <p:nvSpPr>
          <p:cNvPr id="117" name="Shape 117"/>
          <p:cNvSpPr txBox="1">
            <a:spLocks noGrp="1"/>
          </p:cNvSpPr>
          <p:nvPr>
            <p:ph type="body" idx="1"/>
          </p:nvPr>
        </p:nvSpPr>
        <p:spPr>
          <a:xfrm>
            <a:off x="509587" y="2395536"/>
            <a:ext cx="4494212" cy="4408486"/>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sz="3200"/>
              <a:t>Některé ženy o tuto proceduru zažádaly</a:t>
            </a:r>
          </a:p>
          <a:p>
            <a:pPr marL="338137" marR="0" lvl="0" indent="-338137" algn="l" rtl="0">
              <a:lnSpc>
                <a:spcPct val="100000"/>
              </a:lnSpc>
              <a:spcBef>
                <a:spcPts val="640"/>
              </a:spcBef>
              <a:spcAft>
                <a:spcPts val="0"/>
              </a:spcAft>
              <a:buClr>
                <a:schemeClr val="dk1"/>
              </a:buClr>
              <a:buSzPct val="100000"/>
              <a:buFont typeface="Arial"/>
              <a:buChar char="•"/>
            </a:pPr>
            <a:r>
              <a:rPr lang="en-US" sz="3200"/>
              <a:t>Rodinný nátlak</a:t>
            </a:r>
          </a:p>
          <a:p>
            <a:pPr marL="338137" marR="0" lvl="0" indent="-338137" algn="l" rtl="0">
              <a:lnSpc>
                <a:spcPct val="100000"/>
              </a:lnSpc>
              <a:spcBef>
                <a:spcPts val="640"/>
              </a:spcBef>
              <a:spcAft>
                <a:spcPts val="0"/>
              </a:spcAft>
              <a:buClr>
                <a:schemeClr val="dk1"/>
              </a:buClr>
              <a:buSzPct val="100000"/>
              <a:buFont typeface="Arial"/>
              <a:buChar char="•"/>
            </a:pPr>
            <a:r>
              <a:rPr lang="en-US" sz="3200"/>
              <a:t>Nedostatečný přístup k relevantním informacím</a:t>
            </a:r>
          </a:p>
          <a:p>
            <a:pPr marL="338137" marR="0" lvl="0" indent="-338137" algn="l" rtl="0">
              <a:lnSpc>
                <a:spcPct val="100000"/>
              </a:lnSpc>
              <a:spcBef>
                <a:spcPts val="640"/>
              </a:spcBef>
              <a:spcAft>
                <a:spcPts val="0"/>
              </a:spcAft>
              <a:buClr>
                <a:schemeClr val="dk1"/>
              </a:buClr>
              <a:buSzPct val="100000"/>
              <a:buFont typeface="Arial"/>
              <a:buChar char="•"/>
            </a:pPr>
            <a:r>
              <a:rPr lang="en-US" sz="3200"/>
              <a:t>Vnitřně pociťovaný nátlak</a:t>
            </a:r>
          </a:p>
        </p:txBody>
      </p:sp>
      <p:pic>
        <p:nvPicPr>
          <p:cNvPr id="118" name="Shape 118"/>
          <p:cNvPicPr preferRelativeResize="0">
            <a:picLocks noGrp="1"/>
          </p:cNvPicPr>
          <p:nvPr>
            <p:ph type="body" idx="2"/>
          </p:nvPr>
        </p:nvPicPr>
        <p:blipFill rotWithShape="1">
          <a:blip r:embed="rId3">
            <a:alphaModFix/>
          </a:blip>
          <a:srcRect/>
          <a:stretch/>
        </p:blipFill>
        <p:spPr>
          <a:xfrm>
            <a:off x="5788025" y="3282950"/>
            <a:ext cx="3621086" cy="2397125"/>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800" b="1" i="0" u="none" strike="noStrike" cap="none">
                <a:solidFill>
                  <a:schemeClr val="dk1"/>
                </a:solidFill>
                <a:latin typeface="Arial"/>
                <a:ea typeface="Arial"/>
                <a:cs typeface="Arial"/>
                <a:sym typeface="Arial"/>
              </a:rPr>
              <a:t>Ann</a:t>
            </a:r>
            <a:r>
              <a:rPr lang="en-US"/>
              <a:t>in přípěh</a:t>
            </a:r>
          </a:p>
        </p:txBody>
      </p:sp>
      <p:sp>
        <p:nvSpPr>
          <p:cNvPr id="124" name="Shape 124"/>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400"/>
              <a:t>Narodila jsem se v Reykjavíku v roce 1960. Jsem nejmladší z mnoha sourozenců. Bydlela jsem vždycky s naší rodinou. Když mě v místní škole začali šikanovat, začala jsem chodit do zvláštní školy. Když mi bylo dvacet, moje sestra se domluvila s lékařem a chtěli mě sterilizovat. Byla jsem hrozně naštvaná. Vzala jsem si v práci volno a sama jsem vyrazila do nemocnice. Mluvila jsem tam se sestrou a oni to pak zrušili. Moje sestra chtěla, abych si promluvila s psychiatrem. Řekla jsem sestře, proč k psychiatrovi radši nepošlou moji sestru. Protože to vypadalo, že jí něco je, ne mně. Tohle je moje tělo a ne tvoje. Později jsem otěhotněla a moje rodina mě donutila jít na potrat. Nikdy se s tím nesmířím. Nikdy nepřestanu toužit po dítěti. </a:t>
            </a:r>
            <a:r>
              <a:rPr lang="en-US" sz="2400" b="0" i="0" u="none" strike="noStrike" cap="none">
                <a:solidFill>
                  <a:schemeClr val="dk1"/>
                </a:solidFill>
                <a:latin typeface="Arial"/>
                <a:ea typeface="Arial"/>
                <a:cs typeface="Arial"/>
                <a:sym typeface="Arial"/>
              </a:rPr>
              <a:t>(Björnsdóttir, 2011).     </a:t>
            </a:r>
          </a:p>
          <a:p>
            <a:pPr marL="338138" marR="0" lvl="0" indent="-338138" algn="l" rtl="0">
              <a:spcBef>
                <a:spcPts val="480"/>
              </a:spcBef>
              <a:spcAft>
                <a:spcPts val="0"/>
              </a:spcAft>
              <a:buClr>
                <a:schemeClr val="dk1"/>
              </a:buClr>
              <a:buSzPct val="100000"/>
              <a:buFont typeface="Arial"/>
              <a:buNone/>
            </a:pPr>
            <a:endParaRPr sz="2400" b="0" i="0" u="none">
              <a:solidFill>
                <a:schemeClr val="dk1"/>
              </a:solidFill>
              <a:latin typeface="Arial"/>
              <a:ea typeface="Arial"/>
              <a:cs typeface="Arial"/>
              <a:sym typeface="Aria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a:t>Rodičovství	</a:t>
            </a:r>
          </a:p>
        </p:txBody>
      </p:sp>
      <p:sp>
        <p:nvSpPr>
          <p:cNvPr id="130" name="Shape 130"/>
          <p:cNvSpPr txBox="1">
            <a:spLocks noGrp="1"/>
          </p:cNvSpPr>
          <p:nvPr>
            <p:ph type="body" idx="1"/>
          </p:nvPr>
        </p:nvSpPr>
        <p:spPr>
          <a:xfrm>
            <a:off x="509587" y="2395536"/>
            <a:ext cx="4494212" cy="4408486"/>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sz="2000"/>
              <a:t>Rodičovství je podle Úmluvy OSN o právech lidí s postižením považováno za téma lidských práv. Členské státy musí zavést efektivní a vhodná opatření, která pomohou eliminovat diskriminaci lidí s postižením ve všech oblastech týkajících se manželství, rodiny, rodičovství a vztahů, aby měli stejná práva jako všichni ostatní lidé </a:t>
            </a:r>
            <a:r>
              <a:rPr lang="en-US" sz="2000" b="0" i="0" u="none">
                <a:solidFill>
                  <a:schemeClr val="dk1"/>
                </a:solidFill>
                <a:latin typeface="Arial"/>
                <a:ea typeface="Arial"/>
                <a:cs typeface="Arial"/>
                <a:sym typeface="Arial"/>
              </a:rPr>
              <a:t>[…]. (Článek 23 — Úcta k domovu a k rodině)</a:t>
            </a:r>
          </a:p>
          <a:p>
            <a:pPr marL="338138" marR="0" lvl="0" indent="-338138" algn="l" rtl="0">
              <a:spcBef>
                <a:spcPts val="400"/>
              </a:spcBef>
              <a:spcAft>
                <a:spcPts val="0"/>
              </a:spcAft>
              <a:buClr>
                <a:schemeClr val="dk1"/>
              </a:buClr>
              <a:buSzPct val="100000"/>
              <a:buFont typeface="Arial"/>
              <a:buNone/>
            </a:pPr>
            <a:endParaRPr sz="2000" b="0" i="0" u="none">
              <a:solidFill>
                <a:schemeClr val="dk1"/>
              </a:solidFill>
              <a:latin typeface="Arial"/>
              <a:ea typeface="Arial"/>
              <a:cs typeface="Arial"/>
              <a:sym typeface="Arial"/>
            </a:endParaRPr>
          </a:p>
        </p:txBody>
      </p:sp>
      <p:pic>
        <p:nvPicPr>
          <p:cNvPr id="131" name="Shape 131"/>
          <p:cNvPicPr preferRelativeResize="0">
            <a:picLocks noGrp="1"/>
          </p:cNvPicPr>
          <p:nvPr>
            <p:ph type="body" idx="2"/>
          </p:nvPr>
        </p:nvPicPr>
        <p:blipFill rotWithShape="1">
          <a:blip r:embed="rId3">
            <a:alphaModFix/>
          </a:blip>
          <a:srcRect/>
          <a:stretch/>
        </p:blipFill>
        <p:spPr>
          <a:xfrm>
            <a:off x="5173662" y="2914650"/>
            <a:ext cx="4494212" cy="3370262"/>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800" b="1" i="0" u="none" strike="noStrike" cap="none">
                <a:solidFill>
                  <a:schemeClr val="dk1"/>
                </a:solidFill>
                <a:latin typeface="Arial"/>
                <a:ea typeface="Arial"/>
                <a:cs typeface="Arial"/>
                <a:sym typeface="Arial"/>
              </a:rPr>
              <a:t>Saga frá Hönnu Björgu</a:t>
            </a:r>
          </a:p>
        </p:txBody>
      </p:sp>
      <p:sp>
        <p:nvSpPr>
          <p:cNvPr id="137" name="Shape 137"/>
          <p:cNvSpPr txBox="1">
            <a:spLocks noGrp="1"/>
          </p:cNvSpPr>
          <p:nvPr>
            <p:ph type="body" idx="1"/>
          </p:nvPr>
        </p:nvSpPr>
        <p:spPr>
          <a:xfrm>
            <a:off x="509587" y="2470150"/>
            <a:ext cx="9158286" cy="4333875"/>
          </a:xfrm>
          <a:prstGeom prst="rect">
            <a:avLst/>
          </a:prstGeom>
          <a:noFill/>
          <a:ln>
            <a:noFill/>
          </a:ln>
        </p:spPr>
        <p:txBody>
          <a:bodyPr lIns="90775" tIns="45375" rIns="90775" bIns="4537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000"/>
              <a:t>Když se Lise a Gunnarovi narodilo před 18 lety jejich první dítě, v nemocnici nevěřili, že se o dítě zvládnou postarat. Sestry si dítě nechávaly v kanceláři a rodiče nikdy nezůstávali s dítětem bez dohledu. Nakonec si dítě mohli nechat u sebe, to ale muselo mít neustále dětský monitor a sestry sledovaly každý jejich pohyb. Po návratu domů byli pod neustálým dohledem, až jednou dorazila na neohlášenou návštěvu sociální pracovnice. Dítě si hrálo s hračkami odpovídajícími jeho věku, Lisa seděla vedle něj a pletla, Gunnar myl v kuchyni nádobí. Byla to kouzelná chvíle, protože sociální pracovnice je konečně začala považovat za rodinu. Lisa a Gunnar úspěšně vychovali dvě děti, kterým je dnes 16 a 18 let. Překonali řadu překážek a dodnes se obávají, že jim jejich děti někdo odebere. </a:t>
            </a:r>
            <a:r>
              <a:rPr lang="en-US" sz="2000" b="0" i="0" u="none">
                <a:solidFill>
                  <a:schemeClr val="dk1"/>
                </a:solidFill>
                <a:latin typeface="Arial"/>
                <a:ea typeface="Arial"/>
                <a:cs typeface="Arial"/>
                <a:sym typeface="Arial"/>
              </a:rPr>
              <a:t>(Sigurjónsdóttir, 2016)</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506412" y="1055687"/>
            <a:ext cx="9158286" cy="1270000"/>
          </a:xfrm>
          <a:prstGeom prst="rect">
            <a:avLst/>
          </a:prstGeom>
          <a:noFill/>
          <a:ln>
            <a:noFill/>
          </a:ln>
        </p:spPr>
        <p:txBody>
          <a:bodyPr lIns="90775" tIns="45375" rIns="90775" bIns="45375"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800" b="1" i="0" u="none" strike="noStrike" cap="none">
                <a:solidFill>
                  <a:schemeClr val="dk1"/>
                </a:solidFill>
                <a:latin typeface="Arial"/>
                <a:ea typeface="Arial"/>
                <a:cs typeface="Arial"/>
                <a:sym typeface="Arial"/>
              </a:rPr>
              <a:t>Intim</a:t>
            </a:r>
            <a:r>
              <a:rPr lang="en-US"/>
              <a:t>ita</a:t>
            </a:r>
          </a:p>
        </p:txBody>
      </p:sp>
      <p:sp>
        <p:nvSpPr>
          <p:cNvPr id="143" name="Shape 143"/>
          <p:cNvSpPr txBox="1">
            <a:spLocks noGrp="1"/>
          </p:cNvSpPr>
          <p:nvPr>
            <p:ph type="body" idx="1"/>
          </p:nvPr>
        </p:nvSpPr>
        <p:spPr>
          <a:xfrm>
            <a:off x="509574" y="2395525"/>
            <a:ext cx="4601099" cy="4408499"/>
          </a:xfrm>
          <a:prstGeom prst="rect">
            <a:avLst/>
          </a:prstGeom>
          <a:noFill/>
          <a:ln>
            <a:noFill/>
          </a:ln>
        </p:spPr>
        <p:txBody>
          <a:bodyPr lIns="90775" tIns="45375" rIns="90775" bIns="45375" anchor="t" anchorCtr="0">
            <a:noAutofit/>
          </a:bodyPr>
          <a:lstStyle/>
          <a:p>
            <a:pPr marL="338137" marR="0" lvl="0" indent="-338137" algn="l" rtl="0">
              <a:lnSpc>
                <a:spcPct val="100000"/>
              </a:lnSpc>
              <a:spcBef>
                <a:spcPts val="0"/>
              </a:spcBef>
              <a:spcAft>
                <a:spcPts val="0"/>
              </a:spcAft>
              <a:buClr>
                <a:schemeClr val="dk1"/>
              </a:buClr>
              <a:buSzPct val="100000"/>
              <a:buFont typeface="Arial"/>
              <a:buChar char="•"/>
            </a:pPr>
            <a:r>
              <a:rPr lang="en-US"/>
              <a:t>Překážky v navazování intimních vztahů sahají od zlehčování stavů až po překážky ze strany služeb. </a:t>
            </a:r>
          </a:p>
          <a:p>
            <a:pPr marL="338137" marR="0" lvl="0" indent="-338137" algn="l" rtl="0">
              <a:lnSpc>
                <a:spcPct val="100000"/>
              </a:lnSpc>
              <a:spcBef>
                <a:spcPts val="560"/>
              </a:spcBef>
              <a:spcAft>
                <a:spcPts val="0"/>
              </a:spcAft>
              <a:buClr>
                <a:schemeClr val="dk1"/>
              </a:buClr>
              <a:buSzPct val="100000"/>
              <a:buFont typeface="Arial"/>
              <a:buChar char="•"/>
            </a:pPr>
            <a:r>
              <a:rPr lang="en-US"/>
              <a:t>Řada osob s mentálním postižením žije v registrovaném partnerství nebo jsou manželé.</a:t>
            </a:r>
          </a:p>
          <a:p>
            <a:pPr marL="338137" marR="0" lvl="0" indent="-338137" algn="l" rtl="0">
              <a:lnSpc>
                <a:spcPct val="100000"/>
              </a:lnSpc>
              <a:spcBef>
                <a:spcPts val="560"/>
              </a:spcBef>
              <a:spcAft>
                <a:spcPts val="0"/>
              </a:spcAft>
              <a:buClr>
                <a:schemeClr val="dk1"/>
              </a:buClr>
              <a:buSzPct val="100000"/>
              <a:buFont typeface="Arial"/>
              <a:buNone/>
            </a:pPr>
            <a:endParaRPr sz="2800" b="0" i="0" u="none">
              <a:solidFill>
                <a:schemeClr val="dk1"/>
              </a:solidFill>
              <a:latin typeface="Arial"/>
              <a:ea typeface="Arial"/>
              <a:cs typeface="Arial"/>
              <a:sym typeface="Arial"/>
            </a:endParaRPr>
          </a:p>
          <a:p>
            <a:pPr marL="338138" marR="0" lvl="0" indent="-338138" algn="l" rtl="0">
              <a:spcBef>
                <a:spcPts val="560"/>
              </a:spcBef>
              <a:spcAft>
                <a:spcPts val="0"/>
              </a:spcAft>
              <a:buClr>
                <a:schemeClr val="dk1"/>
              </a:buClr>
              <a:buSzPct val="100000"/>
              <a:buFont typeface="Arial"/>
              <a:buNone/>
            </a:pPr>
            <a:endParaRPr sz="2800" b="0" i="0" u="none">
              <a:solidFill>
                <a:schemeClr val="dk1"/>
              </a:solidFill>
              <a:latin typeface="Arial"/>
              <a:ea typeface="Arial"/>
              <a:cs typeface="Arial"/>
              <a:sym typeface="Arial"/>
            </a:endParaRPr>
          </a:p>
        </p:txBody>
      </p:sp>
      <p:pic>
        <p:nvPicPr>
          <p:cNvPr id="144" name="Shape 144"/>
          <p:cNvPicPr preferRelativeResize="0">
            <a:picLocks noGrp="1"/>
          </p:cNvPicPr>
          <p:nvPr>
            <p:ph type="body" idx="2"/>
          </p:nvPr>
        </p:nvPicPr>
        <p:blipFill rotWithShape="1">
          <a:blip r:embed="rId3">
            <a:alphaModFix/>
          </a:blip>
          <a:srcRect/>
          <a:stretch/>
        </p:blipFill>
        <p:spPr>
          <a:xfrm>
            <a:off x="5516562" y="3332162"/>
            <a:ext cx="3809999" cy="2533650"/>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1836</Words>
  <Application>Microsoft Office PowerPoint</Application>
  <PresentationFormat>Vlastní</PresentationFormat>
  <Paragraphs>92</Paragraphs>
  <Slides>15</Slides>
  <Notes>15</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1_Office Theme</vt:lpstr>
      <vt:lpstr>Sexualita a ženy označované jako ženy s mentálním postižením - islandský kontext</vt:lpstr>
      <vt:lpstr>Historie</vt:lpstr>
      <vt:lpstr>Ebbin příběh z knihy Sexualita a vztahy</vt:lpstr>
      <vt:lpstr>Nová právní úprava informovaného souhlasu</vt:lpstr>
      <vt:lpstr>Problém s informovaným souhlasem</vt:lpstr>
      <vt:lpstr>Annin přípěh</vt:lpstr>
      <vt:lpstr>Rodičovství </vt:lpstr>
      <vt:lpstr>Saga frá Hönnu Björgu</vt:lpstr>
      <vt:lpstr>Intimita</vt:lpstr>
      <vt:lpstr>Sářin příběh</vt:lpstr>
      <vt:lpstr>Příběh Jonniho a Ebby</vt:lpstr>
      <vt:lpstr>Navždy dětmi</vt:lpstr>
      <vt:lpstr>Navždy dětmi</vt:lpstr>
      <vt:lpstr>Vzdělávání a věčné děti</vt:lpstr>
      <vt:lpstr>Závěr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Sexualita a ženy označované jako ženy s mentálním postižením - islandský kontext</dc:title>
  <dc:creator>cami</dc:creator>
  <cp:lastModifiedBy>cami</cp:lastModifiedBy>
  <cp:revision>1</cp:revision>
  <dcterms:modified xsi:type="dcterms:W3CDTF">2016-03-15T13:44:24Z</dcterms:modified>
</cp:coreProperties>
</file>